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267" r:id="rId3"/>
    <p:sldId id="285" r:id="rId4"/>
    <p:sldId id="287" r:id="rId5"/>
    <p:sldId id="281" r:id="rId6"/>
    <p:sldId id="288" r:id="rId7"/>
    <p:sldId id="295" r:id="rId8"/>
    <p:sldId id="271" r:id="rId9"/>
    <p:sldId id="294" r:id="rId10"/>
    <p:sldId id="289" r:id="rId11"/>
    <p:sldId id="282" r:id="rId12"/>
    <p:sldId id="286" r:id="rId13"/>
    <p:sldId id="275" r:id="rId14"/>
    <p:sldId id="276" r:id="rId15"/>
    <p:sldId id="277" r:id="rId16"/>
    <p:sldId id="299" r:id="rId17"/>
    <p:sldId id="300" r:id="rId18"/>
    <p:sldId id="301" r:id="rId19"/>
    <p:sldId id="298" r:id="rId20"/>
    <p:sldId id="279" r:id="rId21"/>
    <p:sldId id="293" r:id="rId22"/>
    <p:sldId id="291" r:id="rId23"/>
    <p:sldId id="297" r:id="rId24"/>
    <p:sldId id="296" r:id="rId25"/>
    <p:sldId id="280" r:id="rId26"/>
    <p:sldId id="284" r:id="rId27"/>
    <p:sldId id="273" r:id="rId28"/>
  </p:sldIdLst>
  <p:sldSz cx="12192000" cy="6858000"/>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Hort Hundertschritt" initials="OHH" lastIdx="1" clrIdx="0">
    <p:extLst>
      <p:ext uri="{19B8F6BF-5375-455C-9EA6-DF929625EA0E}">
        <p15:presenceInfo xmlns:p15="http://schemas.microsoft.com/office/powerpoint/2012/main" userId="S-1-5-21-1004336348-688789844-1060284298-28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961"/>
    <a:srgbClr val="F0ECE2"/>
    <a:srgbClr val="FFFFCC"/>
    <a:srgbClr val="FFFFFF"/>
    <a:srgbClr val="FFBDBD"/>
    <a:srgbClr val="FFB3B3"/>
    <a:srgbClr val="FFD24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79" d="100"/>
          <a:sy n="79" d="100"/>
        </p:scale>
        <p:origin x="126"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1996A76A-9AD1-4980-9260-4947BC1E18CA}" type="datetimeFigureOut">
              <a:rPr lang="de-DE" smtClean="0"/>
              <a:t>23.01.2024</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718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9750"/>
            <a:ext cx="2971800" cy="496888"/>
          </a:xfrm>
          <a:prstGeom prst="rect">
            <a:avLst/>
          </a:prstGeom>
        </p:spPr>
        <p:txBody>
          <a:bodyPr vert="horz" lIns="91440" tIns="45720" rIns="91440" bIns="45720" rtlCol="0" anchor="b"/>
          <a:lstStyle>
            <a:lvl1pPr algn="r">
              <a:defRPr sz="1200"/>
            </a:lvl1pPr>
          </a:lstStyle>
          <a:p>
            <a:fld id="{58ABA176-D671-427F-B61D-0FEDF710F358}" type="slidenum">
              <a:rPr lang="de-DE" smtClean="0"/>
              <a:t>‹Nr.›</a:t>
            </a:fld>
            <a:endParaRPr lang="de-DE"/>
          </a:p>
        </p:txBody>
      </p:sp>
    </p:spTree>
    <p:extLst>
      <p:ext uri="{BB962C8B-B14F-4D97-AF65-F5344CB8AC3E}">
        <p14:creationId xmlns:p14="http://schemas.microsoft.com/office/powerpoint/2010/main" val="55547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67B8A-9D06-4DE5-B6CF-AB7DCDBCB88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CF61CC8-F2D4-4CDA-8B25-8B235A12D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1664828-9AF0-4CE3-B696-E421CB6E86F3}"/>
              </a:ext>
            </a:extLst>
          </p:cNvPr>
          <p:cNvSpPr>
            <a:spLocks noGrp="1"/>
          </p:cNvSpPr>
          <p:nvPr>
            <p:ph type="dt" sz="half" idx="10"/>
          </p:nvPr>
        </p:nvSpPr>
        <p:spPr/>
        <p:txBody>
          <a:bodyPr/>
          <a:lstStyle/>
          <a:p>
            <a:fld id="{DAE41880-AAE9-4684-948E-2A67EFE78AE4}" type="datetime1">
              <a:rPr lang="de-DE" smtClean="0"/>
              <a:t>23.01.2024</a:t>
            </a:fld>
            <a:endParaRPr lang="de-DE"/>
          </a:p>
        </p:txBody>
      </p:sp>
      <p:sp>
        <p:nvSpPr>
          <p:cNvPr id="5" name="Fußzeilenplatzhalter 4">
            <a:extLst>
              <a:ext uri="{FF2B5EF4-FFF2-40B4-BE49-F238E27FC236}">
                <a16:creationId xmlns:a16="http://schemas.microsoft.com/office/drawing/2014/main" id="{45A90483-034F-4FB9-870C-1DCE0BDDA8E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BC5BC2-E2E3-4DCE-B786-01918B157F06}"/>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403117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7095E-C474-41D0-8557-89A01164198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3D42C6E-6914-40F7-9ACB-C3BC8D14D9D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FD1F6F3-A33D-4435-AF6D-AF2D06643003}"/>
              </a:ext>
            </a:extLst>
          </p:cNvPr>
          <p:cNvSpPr>
            <a:spLocks noGrp="1"/>
          </p:cNvSpPr>
          <p:nvPr>
            <p:ph type="dt" sz="half" idx="10"/>
          </p:nvPr>
        </p:nvSpPr>
        <p:spPr/>
        <p:txBody>
          <a:bodyPr/>
          <a:lstStyle/>
          <a:p>
            <a:fld id="{1B923AA2-DB39-41FD-93AC-535F0AE55040}" type="datetime1">
              <a:rPr lang="de-DE" smtClean="0"/>
              <a:t>23.01.2024</a:t>
            </a:fld>
            <a:endParaRPr lang="de-DE"/>
          </a:p>
        </p:txBody>
      </p:sp>
      <p:sp>
        <p:nvSpPr>
          <p:cNvPr id="5" name="Fußzeilenplatzhalter 4">
            <a:extLst>
              <a:ext uri="{FF2B5EF4-FFF2-40B4-BE49-F238E27FC236}">
                <a16:creationId xmlns:a16="http://schemas.microsoft.com/office/drawing/2014/main" id="{2894E06E-7BB2-4D63-A7AA-3B35C76E402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0C854A-BC0F-4E74-BDDA-E4C9666C804D}"/>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248014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9D81667-04FD-4DFE-8618-E058359B55A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C53A4D5-F0C0-4F83-8A0B-813A3CC02B9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1BCA03-0AA1-4CC3-81B5-C2FA3ACBAA12}"/>
              </a:ext>
            </a:extLst>
          </p:cNvPr>
          <p:cNvSpPr>
            <a:spLocks noGrp="1"/>
          </p:cNvSpPr>
          <p:nvPr>
            <p:ph type="dt" sz="half" idx="10"/>
          </p:nvPr>
        </p:nvSpPr>
        <p:spPr/>
        <p:txBody>
          <a:bodyPr/>
          <a:lstStyle/>
          <a:p>
            <a:fld id="{7BE0CDAB-C420-455E-83C1-084FDE967DED}" type="datetime1">
              <a:rPr lang="de-DE" smtClean="0"/>
              <a:t>23.01.2024</a:t>
            </a:fld>
            <a:endParaRPr lang="de-DE"/>
          </a:p>
        </p:txBody>
      </p:sp>
      <p:sp>
        <p:nvSpPr>
          <p:cNvPr id="5" name="Fußzeilenplatzhalter 4">
            <a:extLst>
              <a:ext uri="{FF2B5EF4-FFF2-40B4-BE49-F238E27FC236}">
                <a16:creationId xmlns:a16="http://schemas.microsoft.com/office/drawing/2014/main" id="{151E1C4A-12D6-43E6-BF47-FB500E4841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FE50BCA-D266-4D84-8582-2BD01D6A5C14}"/>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348452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51F43-2E72-41C6-94D5-D5454415077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6D95015-F143-4E48-8D02-4A29209D032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E8F87B-DDFF-4A53-BC09-CC28B799D115}"/>
              </a:ext>
            </a:extLst>
          </p:cNvPr>
          <p:cNvSpPr>
            <a:spLocks noGrp="1"/>
          </p:cNvSpPr>
          <p:nvPr>
            <p:ph type="dt" sz="half" idx="10"/>
          </p:nvPr>
        </p:nvSpPr>
        <p:spPr/>
        <p:txBody>
          <a:bodyPr/>
          <a:lstStyle/>
          <a:p>
            <a:fld id="{1AA6F05E-A2C4-44B3-9BD2-702740180955}" type="datetime1">
              <a:rPr lang="de-DE" smtClean="0"/>
              <a:t>23.01.2024</a:t>
            </a:fld>
            <a:endParaRPr lang="de-DE"/>
          </a:p>
        </p:txBody>
      </p:sp>
      <p:sp>
        <p:nvSpPr>
          <p:cNvPr id="5" name="Fußzeilenplatzhalter 4">
            <a:extLst>
              <a:ext uri="{FF2B5EF4-FFF2-40B4-BE49-F238E27FC236}">
                <a16:creationId xmlns:a16="http://schemas.microsoft.com/office/drawing/2014/main" id="{F2B41A92-270D-40CA-A086-A7B5D21631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BF5AED-FE2E-4F8C-88FE-D019099FC147}"/>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392603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DD3865-6BAC-4BF7-AC8F-09C8C6C1078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B349CDA-F9B8-432F-A6D5-8FEE2397C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40BA6DB-90C6-447F-AA0F-A0B5269A3AD6}"/>
              </a:ext>
            </a:extLst>
          </p:cNvPr>
          <p:cNvSpPr>
            <a:spLocks noGrp="1"/>
          </p:cNvSpPr>
          <p:nvPr>
            <p:ph type="dt" sz="half" idx="10"/>
          </p:nvPr>
        </p:nvSpPr>
        <p:spPr/>
        <p:txBody>
          <a:bodyPr/>
          <a:lstStyle/>
          <a:p>
            <a:fld id="{824C3086-38DF-4548-85AF-EAD91C422A57}" type="datetime1">
              <a:rPr lang="de-DE" smtClean="0"/>
              <a:t>23.01.2024</a:t>
            </a:fld>
            <a:endParaRPr lang="de-DE"/>
          </a:p>
        </p:txBody>
      </p:sp>
      <p:sp>
        <p:nvSpPr>
          <p:cNvPr id="5" name="Fußzeilenplatzhalter 4">
            <a:extLst>
              <a:ext uri="{FF2B5EF4-FFF2-40B4-BE49-F238E27FC236}">
                <a16:creationId xmlns:a16="http://schemas.microsoft.com/office/drawing/2014/main" id="{36F5EFCC-FDCD-469D-8829-447BC5E09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D53123-55F8-40F9-878B-5EAC88BA85A5}"/>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1057590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BB3F2-E723-4365-AD07-4CAC24230C5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3BEFA1-FA44-4FBC-BEB4-FD29A4F9CB1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31C520B-A124-4606-8429-96B0C286F1C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B7CB996-6057-4A9A-BFA8-74E7B345D0A6}"/>
              </a:ext>
            </a:extLst>
          </p:cNvPr>
          <p:cNvSpPr>
            <a:spLocks noGrp="1"/>
          </p:cNvSpPr>
          <p:nvPr>
            <p:ph type="dt" sz="half" idx="10"/>
          </p:nvPr>
        </p:nvSpPr>
        <p:spPr/>
        <p:txBody>
          <a:bodyPr/>
          <a:lstStyle/>
          <a:p>
            <a:fld id="{E64EC5BE-EE7B-4639-8C4E-46B190ADF730}" type="datetime1">
              <a:rPr lang="de-DE" smtClean="0"/>
              <a:t>23.01.2024</a:t>
            </a:fld>
            <a:endParaRPr lang="de-DE"/>
          </a:p>
        </p:txBody>
      </p:sp>
      <p:sp>
        <p:nvSpPr>
          <p:cNvPr id="6" name="Fußzeilenplatzhalter 5">
            <a:extLst>
              <a:ext uri="{FF2B5EF4-FFF2-40B4-BE49-F238E27FC236}">
                <a16:creationId xmlns:a16="http://schemas.microsoft.com/office/drawing/2014/main" id="{595FB665-75E8-4957-889E-E91DFEB986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39456F3-24EA-4E58-BF0B-EB123BD56AC9}"/>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279036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07085-82F6-48A1-AF12-ACF93117C95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E1B489-DFBE-4B99-9889-54A881C6AF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9B1A485-3FC7-48E6-928D-4A0D78EBB2B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8A537DA-2DD6-46D9-9559-32D69ADDCA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49CD921-85B1-43F5-B07E-A1F658688F0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7C61E9D-F0A6-4640-AB5F-87ADD9EEC581}"/>
              </a:ext>
            </a:extLst>
          </p:cNvPr>
          <p:cNvSpPr>
            <a:spLocks noGrp="1"/>
          </p:cNvSpPr>
          <p:nvPr>
            <p:ph type="dt" sz="half" idx="10"/>
          </p:nvPr>
        </p:nvSpPr>
        <p:spPr/>
        <p:txBody>
          <a:bodyPr/>
          <a:lstStyle/>
          <a:p>
            <a:fld id="{79BFC2A2-6199-4F7B-A7DA-23C6AD36230E}" type="datetime1">
              <a:rPr lang="de-DE" smtClean="0"/>
              <a:t>23.01.2024</a:t>
            </a:fld>
            <a:endParaRPr lang="de-DE"/>
          </a:p>
        </p:txBody>
      </p:sp>
      <p:sp>
        <p:nvSpPr>
          <p:cNvPr id="8" name="Fußzeilenplatzhalter 7">
            <a:extLst>
              <a:ext uri="{FF2B5EF4-FFF2-40B4-BE49-F238E27FC236}">
                <a16:creationId xmlns:a16="http://schemas.microsoft.com/office/drawing/2014/main" id="{23CD0873-442D-4584-B26C-0AA043F40B0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8845FC5-5E55-48A0-8F37-464C4492BBE3}"/>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29446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07DF8-9EC0-4397-9772-BF1C2E39A61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516DF9E-09FF-4B80-BD39-645A5354DF97}"/>
              </a:ext>
            </a:extLst>
          </p:cNvPr>
          <p:cNvSpPr>
            <a:spLocks noGrp="1"/>
          </p:cNvSpPr>
          <p:nvPr>
            <p:ph type="dt" sz="half" idx="10"/>
          </p:nvPr>
        </p:nvSpPr>
        <p:spPr/>
        <p:txBody>
          <a:bodyPr/>
          <a:lstStyle/>
          <a:p>
            <a:fld id="{EEB68BF3-4594-4A45-ABA5-BA111F301EA6}" type="datetime1">
              <a:rPr lang="de-DE" smtClean="0"/>
              <a:t>23.01.2024</a:t>
            </a:fld>
            <a:endParaRPr lang="de-DE"/>
          </a:p>
        </p:txBody>
      </p:sp>
      <p:sp>
        <p:nvSpPr>
          <p:cNvPr id="4" name="Fußzeilenplatzhalter 3">
            <a:extLst>
              <a:ext uri="{FF2B5EF4-FFF2-40B4-BE49-F238E27FC236}">
                <a16:creationId xmlns:a16="http://schemas.microsoft.com/office/drawing/2014/main" id="{84018BBB-595C-45ED-9013-1AF2ABE4ABA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4488A4E-7C47-417E-81A1-63673D3AEC7C}"/>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296230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BCF5E95-736A-47E3-BA6A-F22A7D728469}"/>
              </a:ext>
            </a:extLst>
          </p:cNvPr>
          <p:cNvSpPr>
            <a:spLocks noGrp="1"/>
          </p:cNvSpPr>
          <p:nvPr>
            <p:ph type="dt" sz="half" idx="10"/>
          </p:nvPr>
        </p:nvSpPr>
        <p:spPr/>
        <p:txBody>
          <a:bodyPr/>
          <a:lstStyle/>
          <a:p>
            <a:fld id="{E727DBB7-A777-4FFE-9DEF-37FECB07A151}" type="datetime1">
              <a:rPr lang="de-DE" smtClean="0"/>
              <a:t>23.01.2024</a:t>
            </a:fld>
            <a:endParaRPr lang="de-DE"/>
          </a:p>
        </p:txBody>
      </p:sp>
      <p:sp>
        <p:nvSpPr>
          <p:cNvPr id="3" name="Fußzeilenplatzhalter 2">
            <a:extLst>
              <a:ext uri="{FF2B5EF4-FFF2-40B4-BE49-F238E27FC236}">
                <a16:creationId xmlns:a16="http://schemas.microsoft.com/office/drawing/2014/main" id="{6DDDD971-F40C-42D7-8533-D9CEE5572F0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F830545-3071-4A06-BF08-B7FE9341DDB4}"/>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414566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AF8A8-F90E-4538-B322-177F5A39ED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102FDB8-9AA1-4B1C-8967-3A89112F1F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CE55D37-6587-4023-8B93-37ED0F659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9919A98-EE30-4734-9BE9-BA792EA16812}"/>
              </a:ext>
            </a:extLst>
          </p:cNvPr>
          <p:cNvSpPr>
            <a:spLocks noGrp="1"/>
          </p:cNvSpPr>
          <p:nvPr>
            <p:ph type="dt" sz="half" idx="10"/>
          </p:nvPr>
        </p:nvSpPr>
        <p:spPr/>
        <p:txBody>
          <a:bodyPr/>
          <a:lstStyle/>
          <a:p>
            <a:fld id="{BEDCDBD6-8984-47EE-B0EA-EC0857B9E51E}" type="datetime1">
              <a:rPr lang="de-DE" smtClean="0"/>
              <a:t>23.01.2024</a:t>
            </a:fld>
            <a:endParaRPr lang="de-DE"/>
          </a:p>
        </p:txBody>
      </p:sp>
      <p:sp>
        <p:nvSpPr>
          <p:cNvPr id="6" name="Fußzeilenplatzhalter 5">
            <a:extLst>
              <a:ext uri="{FF2B5EF4-FFF2-40B4-BE49-F238E27FC236}">
                <a16:creationId xmlns:a16="http://schemas.microsoft.com/office/drawing/2014/main" id="{E16D02FA-96D6-4280-98FE-062058A086D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02F921-E7AA-42A4-B840-C2BA25DA91ED}"/>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74754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1642D-9E0D-4EFF-B856-72DFB85CCF2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B3A24DE-DAC3-4F21-8760-DB740C1DE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6A16459-5764-41BC-A7F3-A6F2D80DE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18F3221-80F7-4D36-A34A-7D86B1165E4F}"/>
              </a:ext>
            </a:extLst>
          </p:cNvPr>
          <p:cNvSpPr>
            <a:spLocks noGrp="1"/>
          </p:cNvSpPr>
          <p:nvPr>
            <p:ph type="dt" sz="half" idx="10"/>
          </p:nvPr>
        </p:nvSpPr>
        <p:spPr/>
        <p:txBody>
          <a:bodyPr/>
          <a:lstStyle/>
          <a:p>
            <a:fld id="{CF8A560E-93B9-4C04-9410-31E7092B8CE8}" type="datetime1">
              <a:rPr lang="de-DE" smtClean="0"/>
              <a:t>23.01.2024</a:t>
            </a:fld>
            <a:endParaRPr lang="de-DE"/>
          </a:p>
        </p:txBody>
      </p:sp>
      <p:sp>
        <p:nvSpPr>
          <p:cNvPr id="6" name="Fußzeilenplatzhalter 5">
            <a:extLst>
              <a:ext uri="{FF2B5EF4-FFF2-40B4-BE49-F238E27FC236}">
                <a16:creationId xmlns:a16="http://schemas.microsoft.com/office/drawing/2014/main" id="{6ACBD549-142D-4C12-92A3-FFD3B18AC19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362AA14-7396-4698-BC0C-91371E45DE3C}"/>
              </a:ext>
            </a:extLst>
          </p:cNvPr>
          <p:cNvSpPr>
            <a:spLocks noGrp="1"/>
          </p:cNvSpPr>
          <p:nvPr>
            <p:ph type="sldNum" sz="quarter" idx="12"/>
          </p:nvPr>
        </p:nvSpPr>
        <p:spPr/>
        <p:txBody>
          <a:bodyPr/>
          <a:lstStyle/>
          <a:p>
            <a:fld id="{68A3BDE8-BCD1-4559-9937-B1EC632DD020}" type="slidenum">
              <a:rPr lang="de-DE" smtClean="0"/>
              <a:t>‹Nr.›</a:t>
            </a:fld>
            <a:endParaRPr lang="de-DE"/>
          </a:p>
        </p:txBody>
      </p:sp>
    </p:spTree>
    <p:extLst>
      <p:ext uri="{BB962C8B-B14F-4D97-AF65-F5344CB8AC3E}">
        <p14:creationId xmlns:p14="http://schemas.microsoft.com/office/powerpoint/2010/main" val="294345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3BCBE84-8684-418F-8614-D1938D29F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5C26A59-ED77-414E-947B-38F6EE864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C780DD-0B50-49BE-96A8-58330BD1F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7F234-EB9D-439E-8DDF-E4692BA3AAA2}" type="datetime1">
              <a:rPr lang="de-DE" smtClean="0"/>
              <a:t>23.01.2024</a:t>
            </a:fld>
            <a:endParaRPr lang="de-DE"/>
          </a:p>
        </p:txBody>
      </p:sp>
      <p:sp>
        <p:nvSpPr>
          <p:cNvPr id="5" name="Fußzeilenplatzhalter 4">
            <a:extLst>
              <a:ext uri="{FF2B5EF4-FFF2-40B4-BE49-F238E27FC236}">
                <a16:creationId xmlns:a16="http://schemas.microsoft.com/office/drawing/2014/main" id="{39925697-2E07-49C4-971F-4A19EB1E1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3B8237E-20FB-406B-B754-1484B9BC5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3BDE8-BCD1-4559-9937-B1EC632DD020}" type="slidenum">
              <a:rPr lang="de-DE" smtClean="0"/>
              <a:t>‹Nr.›</a:t>
            </a:fld>
            <a:endParaRPr lang="de-DE"/>
          </a:p>
        </p:txBody>
      </p:sp>
    </p:spTree>
    <p:extLst>
      <p:ext uri="{BB962C8B-B14F-4D97-AF65-F5344CB8AC3E}">
        <p14:creationId xmlns:p14="http://schemas.microsoft.com/office/powerpoint/2010/main" val="380685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em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www.ingolstadt.de/kitafinder" TargetMode="Externa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erziehungsberatung-in.d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7.jpeg"/><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7C06E220-3EB5-41C8-BE4E-DCE472DD8640}"/>
              </a:ext>
            </a:extLst>
          </p:cNvPr>
          <p:cNvSpPr/>
          <p:nvPr/>
        </p:nvSpPr>
        <p:spPr>
          <a:xfrm>
            <a:off x="1409350" y="1753299"/>
            <a:ext cx="8867164" cy="11241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p:txBody>
          <a:bodyPr>
            <a:normAutofit/>
          </a:bodyPr>
          <a:lstStyle/>
          <a:p>
            <a:pPr algn="ctr"/>
            <a:br>
              <a:rPr lang="de-DE" sz="1200" dirty="0"/>
            </a:br>
            <a:r>
              <a:rPr lang="de-DE" sz="2400" dirty="0"/>
              <a:t>&amp;</a:t>
            </a:r>
            <a:br>
              <a:rPr lang="de-DE" sz="1200" dirty="0"/>
            </a:br>
            <a:br>
              <a:rPr lang="de-DE" sz="1200" dirty="0"/>
            </a:br>
            <a:br>
              <a:rPr lang="de-DE" sz="1200" dirty="0"/>
            </a:br>
            <a:br>
              <a:rPr lang="de-DE" sz="1200" dirty="0"/>
            </a:br>
            <a:r>
              <a:rPr lang="de-DE" sz="1200" dirty="0">
                <a:solidFill>
                  <a:schemeClr val="accent1">
                    <a:lumMod val="50000"/>
                  </a:schemeClr>
                </a:solidFill>
              </a:rPr>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p:txBody>
          <a:bodyPr>
            <a:normAutofit/>
          </a:bodyPr>
          <a:lstStyle/>
          <a:p>
            <a:pPr marL="0" indent="0" algn="ctr">
              <a:buNone/>
            </a:pPr>
            <a:r>
              <a:rPr lang="de-DE" dirty="0">
                <a:ln w="0"/>
                <a:solidFill>
                  <a:schemeClr val="accent1"/>
                </a:solidFill>
                <a:effectLst>
                  <a:outerShdw blurRad="38100" dist="25400" dir="5400000" algn="ctr" rotWithShape="0">
                    <a:srgbClr val="6E747A">
                      <a:alpha val="43000"/>
                    </a:srgbClr>
                  </a:outerShdw>
                </a:effectLst>
              </a:rPr>
              <a:t>Die Kooperative Ganztagsbildung: </a:t>
            </a:r>
          </a:p>
          <a:p>
            <a:pPr marL="0" indent="0" algn="ctr">
              <a:buNone/>
            </a:pPr>
            <a:r>
              <a:rPr lang="de-DE" dirty="0">
                <a:ln w="0"/>
                <a:solidFill>
                  <a:schemeClr val="accent1"/>
                </a:solidFill>
                <a:effectLst>
                  <a:outerShdw blurRad="38100" dist="25400" dir="5400000" algn="ctr" rotWithShape="0">
                    <a:srgbClr val="6E747A">
                      <a:alpha val="43000"/>
                    </a:srgbClr>
                  </a:outerShdw>
                </a:effectLst>
              </a:rPr>
              <a:t>Die erste Modellschule in Ingolstadt</a:t>
            </a:r>
          </a:p>
          <a:p>
            <a:pPr marL="0" indent="0">
              <a:buNone/>
            </a:pPr>
            <a:endParaRPr lang="de-DE" dirty="0"/>
          </a:p>
          <a:p>
            <a:pPr marL="0" indent="0">
              <a:buNone/>
            </a:pPr>
            <a:r>
              <a:rPr lang="de-DE" dirty="0">
                <a:solidFill>
                  <a:schemeClr val="accent1">
                    <a:lumMod val="75000"/>
                  </a:schemeClr>
                </a:solidFill>
              </a:rPr>
              <a:t>Wir informieren Sie heute:</a:t>
            </a:r>
          </a:p>
          <a:p>
            <a:pPr>
              <a:buFont typeface="Wingdings" panose="05000000000000000000" pitchFamily="2" charset="2"/>
              <a:buChar char="v"/>
            </a:pPr>
            <a:r>
              <a:rPr lang="de-DE" sz="1600" dirty="0"/>
              <a:t>Kooperative Ganztagsbildung mit Betreuungsmöglichkeiten </a:t>
            </a:r>
          </a:p>
          <a:p>
            <a:pPr marL="0" indent="0">
              <a:buNone/>
            </a:pPr>
            <a:r>
              <a:rPr lang="de-DE" sz="1600" dirty="0"/>
              <a:t>     an unserer Schule</a:t>
            </a:r>
            <a:endParaRPr lang="de-DE" sz="800" dirty="0"/>
          </a:p>
          <a:p>
            <a:pPr>
              <a:buFont typeface="Wingdings" panose="05000000000000000000" pitchFamily="2" charset="2"/>
              <a:buChar char="v"/>
            </a:pPr>
            <a:r>
              <a:rPr lang="de-DE" sz="1600" dirty="0"/>
              <a:t>Schulkompetenz und Schulbereitschaft</a:t>
            </a:r>
            <a:endParaRPr lang="de-DE" sz="800" dirty="0"/>
          </a:p>
          <a:p>
            <a:pPr>
              <a:buFont typeface="Wingdings" panose="05000000000000000000" pitchFamily="2" charset="2"/>
              <a:buChar char="v"/>
            </a:pPr>
            <a:r>
              <a:rPr lang="de-DE" sz="1600" dirty="0"/>
              <a:t>Weg der Schuleinschreibung</a:t>
            </a:r>
          </a:p>
          <a:p>
            <a:pPr>
              <a:buFont typeface="Wingdings" panose="05000000000000000000" pitchFamily="2" charset="2"/>
              <a:buChar char="v"/>
            </a:pPr>
            <a:r>
              <a:rPr lang="de-DE" sz="1600" dirty="0"/>
              <a:t>Angebote zum Kennenlernen der Schule</a:t>
            </a:r>
            <a:endParaRPr lang="de-DE" sz="800" dirty="0"/>
          </a:p>
          <a:p>
            <a:pPr>
              <a:buFont typeface="Wingdings" panose="05000000000000000000" pitchFamily="2" charset="2"/>
              <a:buChar char="v"/>
            </a:pPr>
            <a:r>
              <a:rPr lang="de-DE" sz="1600" dirty="0"/>
              <a:t>Mein erster Schultag</a:t>
            </a:r>
          </a:p>
        </p:txBody>
      </p:sp>
      <p:pic>
        <p:nvPicPr>
          <p:cNvPr id="5" name="Grafik 4">
            <a:extLst>
              <a:ext uri="{FF2B5EF4-FFF2-40B4-BE49-F238E27FC236}">
                <a16:creationId xmlns:a16="http://schemas.microsoft.com/office/drawing/2014/main" id="{3BCB533D-48B2-4E50-AEA0-A221494C03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4546" y="287751"/>
            <a:ext cx="679945" cy="786567"/>
          </a:xfrm>
          <a:prstGeom prst="rect">
            <a:avLst/>
          </a:prstGeom>
          <a:noFill/>
          <a:ln>
            <a:noFill/>
          </a:ln>
        </p:spPr>
      </p:pic>
      <p:pic>
        <p:nvPicPr>
          <p:cNvPr id="8" name="Grafik 7">
            <a:extLst>
              <a:ext uri="{FF2B5EF4-FFF2-40B4-BE49-F238E27FC236}">
                <a16:creationId xmlns:a16="http://schemas.microsoft.com/office/drawing/2014/main" id="{C5DF487E-644B-44CF-A4C3-C7CE3DAD0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230" y="3306556"/>
            <a:ext cx="4430042" cy="2942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Grafik 9">
            <a:extLst>
              <a:ext uri="{FF2B5EF4-FFF2-40B4-BE49-F238E27FC236}">
                <a16:creationId xmlns:a16="http://schemas.microsoft.com/office/drawing/2014/main" id="{B783CDFF-125B-4867-8ECB-B59CB6E6B259}"/>
              </a:ext>
            </a:extLst>
          </p:cNvPr>
          <p:cNvPicPr>
            <a:picLocks noChangeAspect="1"/>
          </p:cNvPicPr>
          <p:nvPr/>
        </p:nvPicPr>
        <p:blipFill>
          <a:blip r:embed="rId4"/>
          <a:stretch>
            <a:fillRect/>
          </a:stretch>
        </p:blipFill>
        <p:spPr>
          <a:xfrm>
            <a:off x="3898925" y="141724"/>
            <a:ext cx="1804073" cy="1124125"/>
          </a:xfrm>
          <a:prstGeom prst="rect">
            <a:avLst/>
          </a:prstGeom>
        </p:spPr>
      </p:pic>
      <p:sp>
        <p:nvSpPr>
          <p:cNvPr id="4" name="Foliennummernplatzhalter 3">
            <a:extLst>
              <a:ext uri="{FF2B5EF4-FFF2-40B4-BE49-F238E27FC236}">
                <a16:creationId xmlns:a16="http://schemas.microsoft.com/office/drawing/2014/main" id="{CDD98CC9-001B-4DC8-8073-509D84E0AD8A}"/>
              </a:ext>
            </a:extLst>
          </p:cNvPr>
          <p:cNvSpPr>
            <a:spLocks noGrp="1"/>
          </p:cNvSpPr>
          <p:nvPr>
            <p:ph type="sldNum" sz="quarter" idx="12"/>
          </p:nvPr>
        </p:nvSpPr>
        <p:spPr/>
        <p:txBody>
          <a:bodyPr/>
          <a:lstStyle/>
          <a:p>
            <a:fld id="{68A3BDE8-BCD1-4559-9937-B1EC632DD020}" type="slidenum">
              <a:rPr lang="de-DE" smtClean="0"/>
              <a:t>1</a:t>
            </a:fld>
            <a:endParaRPr lang="de-DE"/>
          </a:p>
        </p:txBody>
      </p:sp>
    </p:spTree>
    <p:extLst>
      <p:ext uri="{BB962C8B-B14F-4D97-AF65-F5344CB8AC3E}">
        <p14:creationId xmlns:p14="http://schemas.microsoft.com/office/powerpoint/2010/main" val="262854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98E7EF9-CDE2-4F25-89D2-F6EF5AAC0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10" y="3582401"/>
            <a:ext cx="3273489" cy="2679509"/>
          </a:xfrm>
          <a:prstGeom prst="rect">
            <a:avLst/>
          </a:prstGeom>
          <a:solidFill>
            <a:srgbClr val="0070C0"/>
          </a:solidFill>
        </p:spPr>
      </p:pic>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fontScale="92500" lnSpcReduction="10000"/>
          </a:bodyPr>
          <a:lstStyle/>
          <a:p>
            <a:pPr marL="0" indent="0" algn="ctr">
              <a:buNone/>
            </a:pPr>
            <a:r>
              <a:rPr lang="de-DE" sz="2100" b="1" dirty="0"/>
              <a:t>     </a:t>
            </a:r>
            <a:endParaRPr lang="de-DE" sz="1400" dirty="0"/>
          </a:p>
          <a:p>
            <a:pPr marL="0" indent="0">
              <a:buNone/>
            </a:pPr>
            <a:r>
              <a:rPr lang="de-DE" b="1" dirty="0">
                <a:solidFill>
                  <a:schemeClr val="accent1">
                    <a:lumMod val="50000"/>
                  </a:schemeClr>
                </a:solidFill>
              </a:rPr>
              <a:t>Gebühren</a:t>
            </a:r>
            <a:r>
              <a:rPr lang="de-DE" sz="2000" dirty="0">
                <a:solidFill>
                  <a:schemeClr val="accent1">
                    <a:lumMod val="50000"/>
                  </a:schemeClr>
                </a:solidFill>
              </a:rPr>
              <a:t> </a:t>
            </a:r>
          </a:p>
          <a:p>
            <a:pPr marL="0" indent="0">
              <a:buNone/>
            </a:pPr>
            <a:endParaRPr lang="de-DE" sz="800" dirty="0">
              <a:solidFill>
                <a:schemeClr val="accent1">
                  <a:lumMod val="50000"/>
                </a:schemeClr>
              </a:solidFill>
            </a:endParaRPr>
          </a:p>
          <a:p>
            <a:pPr>
              <a:buFont typeface="Wingdings" panose="05000000000000000000" pitchFamily="2" charset="2"/>
              <a:buChar char="v"/>
            </a:pPr>
            <a:r>
              <a:rPr lang="de-DE" sz="2000" dirty="0">
                <a:solidFill>
                  <a:schemeClr val="accent1">
                    <a:lumMod val="50000"/>
                  </a:schemeClr>
                </a:solidFill>
              </a:rPr>
              <a:t> Das Elternentgelt für das Angebot der flexiblen Betreuung ist je nach Buchungszeit gestaffelt</a:t>
            </a:r>
          </a:p>
          <a:p>
            <a:pPr>
              <a:buFont typeface="Wingdings" panose="05000000000000000000" pitchFamily="2" charset="2"/>
              <a:buChar char="v"/>
            </a:pPr>
            <a:r>
              <a:rPr lang="de-DE" sz="2000" dirty="0">
                <a:solidFill>
                  <a:schemeClr val="accent1">
                    <a:lumMod val="50000"/>
                  </a:schemeClr>
                </a:solidFill>
              </a:rPr>
              <a:t> Der Besuch des Unterrichts in rhythmisierter Form ist kostenfrei</a:t>
            </a:r>
          </a:p>
          <a:p>
            <a:pPr lvl="2">
              <a:buFont typeface="Wingdings" panose="05000000000000000000" pitchFamily="2" charset="2"/>
              <a:buChar char="§"/>
            </a:pPr>
            <a:r>
              <a:rPr lang="de-DE" sz="1200" dirty="0">
                <a:solidFill>
                  <a:schemeClr val="accent1">
                    <a:lumMod val="50000"/>
                  </a:schemeClr>
                </a:solidFill>
              </a:rPr>
              <a:t>Für zusätzliche Randbetreuung von Mo – Do  16.00 Uhr – 17.00 Uhr und / oder Freitag von Schulende bis max. 17.00 Uhr werden ebenso monatliche Gebühren erhoben (siehe Gebühren der Tabelle)</a:t>
            </a:r>
          </a:p>
          <a:p>
            <a:pPr>
              <a:buFont typeface="Wingdings" panose="05000000000000000000" pitchFamily="2" charset="2"/>
              <a:buChar char="v"/>
            </a:pPr>
            <a:r>
              <a:rPr lang="de-DE" sz="2000" dirty="0">
                <a:solidFill>
                  <a:schemeClr val="accent1">
                    <a:lumMod val="50000"/>
                  </a:schemeClr>
                </a:solidFill>
              </a:rPr>
              <a:t> Für beide Varianten beträgt das Mittagessen 3,50 € zum Selbstkostenpreis</a:t>
            </a:r>
          </a:p>
          <a:p>
            <a:pPr>
              <a:buFont typeface="Wingdings" panose="05000000000000000000" pitchFamily="2" charset="2"/>
              <a:buChar char="v"/>
            </a:pPr>
            <a:r>
              <a:rPr lang="de-DE" sz="2000" dirty="0">
                <a:solidFill>
                  <a:schemeClr val="accent1">
                    <a:lumMod val="50000"/>
                  </a:schemeClr>
                </a:solidFill>
              </a:rPr>
              <a:t> Je nach Einkommen übernimmt die wirtschaftliche Jugendhilfe auf Antrag die    </a:t>
            </a:r>
          </a:p>
          <a:p>
            <a:pPr marL="0" indent="0">
              <a:buNone/>
            </a:pPr>
            <a:r>
              <a:rPr lang="de-DE" sz="2000" dirty="0">
                <a:solidFill>
                  <a:schemeClr val="accent1">
                    <a:lumMod val="50000"/>
                  </a:schemeClr>
                </a:solidFill>
              </a:rPr>
              <a:t>     Beiträge ganz oder teilweise (inkl. Antrag auf Bildung- und Teilhabe)</a:t>
            </a:r>
          </a:p>
          <a:p>
            <a:pPr marL="0" indent="0">
              <a:buNone/>
            </a:pPr>
            <a:endParaRPr lang="de-DE" sz="2000" b="1" dirty="0"/>
          </a:p>
          <a:p>
            <a:pPr marL="0" indent="0">
              <a:buNone/>
            </a:pPr>
            <a:endParaRPr lang="de-DE" sz="1400" b="1" dirty="0"/>
          </a:p>
          <a:p>
            <a:pPr marL="0" indent="0">
              <a:buNone/>
            </a:pP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91" y="233318"/>
            <a:ext cx="554111" cy="710537"/>
          </a:xfrm>
          <a:prstGeom prst="rect">
            <a:avLst/>
          </a:prstGeom>
          <a:noFill/>
          <a:ln>
            <a:noFill/>
          </a:ln>
        </p:spPr>
      </p:pic>
      <p:pic>
        <p:nvPicPr>
          <p:cNvPr id="9" name="Grafik 8">
            <a:extLst>
              <a:ext uri="{FF2B5EF4-FFF2-40B4-BE49-F238E27FC236}">
                <a16:creationId xmlns:a16="http://schemas.microsoft.com/office/drawing/2014/main" id="{2EB10112-0F5C-4218-B5B8-C40894CD897B}"/>
              </a:ext>
            </a:extLst>
          </p:cNvPr>
          <p:cNvPicPr>
            <a:picLocks noChangeAspect="1"/>
          </p:cNvPicPr>
          <p:nvPr/>
        </p:nvPicPr>
        <p:blipFill>
          <a:blip r:embed="rId5"/>
          <a:stretch>
            <a:fillRect/>
          </a:stretch>
        </p:blipFill>
        <p:spPr>
          <a:xfrm>
            <a:off x="3063935" y="4525088"/>
            <a:ext cx="3452356" cy="2048457"/>
          </a:xfrm>
          <a:prstGeom prst="rect">
            <a:avLst/>
          </a:prstGeom>
        </p:spPr>
      </p:pic>
      <p:sp>
        <p:nvSpPr>
          <p:cNvPr id="6" name="Foliennummernplatzhalter 5">
            <a:extLst>
              <a:ext uri="{FF2B5EF4-FFF2-40B4-BE49-F238E27FC236}">
                <a16:creationId xmlns:a16="http://schemas.microsoft.com/office/drawing/2014/main" id="{94573D6F-52F8-4F1A-A88D-CDADDDA80861}"/>
              </a:ext>
            </a:extLst>
          </p:cNvPr>
          <p:cNvSpPr>
            <a:spLocks noGrp="1"/>
          </p:cNvSpPr>
          <p:nvPr>
            <p:ph type="sldNum" sz="quarter" idx="12"/>
          </p:nvPr>
        </p:nvSpPr>
        <p:spPr/>
        <p:txBody>
          <a:bodyPr/>
          <a:lstStyle/>
          <a:p>
            <a:fld id="{68A3BDE8-BCD1-4559-9937-B1EC632DD020}" type="slidenum">
              <a:rPr lang="de-DE" smtClean="0"/>
              <a:t>10</a:t>
            </a:fld>
            <a:endParaRPr lang="de-DE"/>
          </a:p>
        </p:txBody>
      </p:sp>
      <p:pic>
        <p:nvPicPr>
          <p:cNvPr id="11" name="Grafik 10">
            <a:extLst>
              <a:ext uri="{FF2B5EF4-FFF2-40B4-BE49-F238E27FC236}">
                <a16:creationId xmlns:a16="http://schemas.microsoft.com/office/drawing/2014/main" id="{DD3F0CE9-F3F9-4027-8DEB-FE37C11A0D44}"/>
              </a:ext>
            </a:extLst>
          </p:cNvPr>
          <p:cNvPicPr>
            <a:picLocks noChangeAspect="1"/>
          </p:cNvPicPr>
          <p:nvPr/>
        </p:nvPicPr>
        <p:blipFill>
          <a:blip r:embed="rId6"/>
          <a:stretch>
            <a:fillRect/>
          </a:stretch>
        </p:blipFill>
        <p:spPr>
          <a:xfrm>
            <a:off x="4194510" y="136525"/>
            <a:ext cx="1287626" cy="802324"/>
          </a:xfrm>
          <a:prstGeom prst="rect">
            <a:avLst/>
          </a:prstGeom>
        </p:spPr>
      </p:pic>
    </p:spTree>
    <p:extLst>
      <p:ext uri="{BB962C8B-B14F-4D97-AF65-F5344CB8AC3E}">
        <p14:creationId xmlns:p14="http://schemas.microsoft.com/office/powerpoint/2010/main" val="520884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20"/>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sz="half" idx="1"/>
          </p:nvPr>
        </p:nvSpPr>
        <p:spPr>
          <a:xfrm>
            <a:off x="914400" y="2722730"/>
            <a:ext cx="5181600" cy="4351338"/>
          </a:xfrm>
        </p:spPr>
        <p:txBody>
          <a:bodyPr>
            <a:normAutofit fontScale="85000" lnSpcReduction="20000"/>
          </a:bodyPr>
          <a:lstStyle/>
          <a:p>
            <a:pPr marL="0" indent="0" algn="ctr">
              <a:buNone/>
            </a:pPr>
            <a:r>
              <a:rPr lang="de-DE" sz="4500" b="1" dirty="0"/>
              <a:t>  </a:t>
            </a:r>
            <a:endParaRPr lang="de-DE" sz="4500" dirty="0"/>
          </a:p>
          <a:p>
            <a:pPr marL="0" indent="0">
              <a:buNone/>
            </a:pPr>
            <a:endParaRPr lang="de-DE" sz="2100" dirty="0"/>
          </a:p>
          <a:p>
            <a:pPr marL="0" indent="0">
              <a:buNone/>
            </a:pPr>
            <a:endParaRPr lang="de-DE" sz="2100" dirty="0"/>
          </a:p>
          <a:p>
            <a:pPr marL="0" indent="0">
              <a:buNone/>
            </a:pPr>
            <a:endParaRPr lang="de-DE" sz="2100" dirty="0"/>
          </a:p>
          <a:p>
            <a:pPr marL="0" indent="0">
              <a:buNone/>
            </a:pPr>
            <a:endParaRPr lang="de-DE" sz="2100" dirty="0"/>
          </a:p>
          <a:p>
            <a:endParaRPr lang="de-DE" sz="2100" dirty="0"/>
          </a:p>
          <a:p>
            <a:endParaRPr lang="de-DE" sz="2100" dirty="0"/>
          </a:p>
          <a:p>
            <a:pPr marL="0" indent="0">
              <a:buNone/>
            </a:pPr>
            <a:endParaRPr lang="de-DE" b="1" dirty="0"/>
          </a:p>
          <a:p>
            <a:pPr marL="0" indent="0">
              <a:buNone/>
            </a:pPr>
            <a:endParaRPr lang="de-DE" sz="1400" b="1" dirty="0"/>
          </a:p>
          <a:p>
            <a:pPr marL="0" indent="0">
              <a:buNone/>
            </a:pP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p:txBody>
      </p:sp>
      <p:sp>
        <p:nvSpPr>
          <p:cNvPr id="6" name="Inhaltsplatzhalter 5">
            <a:extLst>
              <a:ext uri="{FF2B5EF4-FFF2-40B4-BE49-F238E27FC236}">
                <a16:creationId xmlns:a16="http://schemas.microsoft.com/office/drawing/2014/main" id="{63682E77-DC42-4A29-BD89-FE1F0DAE26CE}"/>
              </a:ext>
            </a:extLst>
          </p:cNvPr>
          <p:cNvSpPr>
            <a:spLocks noGrp="1"/>
          </p:cNvSpPr>
          <p:nvPr>
            <p:ph sz="half" idx="2"/>
          </p:nvPr>
        </p:nvSpPr>
        <p:spPr>
          <a:xfrm>
            <a:off x="6172202" y="2710404"/>
            <a:ext cx="5181600" cy="4351338"/>
          </a:xfrm>
        </p:spPr>
        <p:txBody>
          <a:bodyPr>
            <a:normAutofit fontScale="85000" lnSpcReduction="20000"/>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a:p>
            <a:pPr marL="0" indent="0">
              <a:buNone/>
            </a:pPr>
            <a:endParaRPr lang="de-DE"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807" y="245808"/>
            <a:ext cx="554111" cy="710537"/>
          </a:xfrm>
          <a:prstGeom prst="rect">
            <a:avLst/>
          </a:prstGeom>
          <a:noFill/>
          <a:ln>
            <a:noFill/>
          </a:ln>
        </p:spPr>
      </p:pic>
      <p:sp>
        <p:nvSpPr>
          <p:cNvPr id="7" name="Rechteck 6">
            <a:extLst>
              <a:ext uri="{FF2B5EF4-FFF2-40B4-BE49-F238E27FC236}">
                <a16:creationId xmlns:a16="http://schemas.microsoft.com/office/drawing/2014/main" id="{1D8B5999-9EC0-460D-A3F4-B41D5CC6D597}"/>
              </a:ext>
            </a:extLst>
          </p:cNvPr>
          <p:cNvSpPr/>
          <p:nvPr/>
        </p:nvSpPr>
        <p:spPr>
          <a:xfrm>
            <a:off x="3651647" y="1219818"/>
            <a:ext cx="4823927" cy="5161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ln w="0"/>
                <a:solidFill>
                  <a:schemeClr val="tx1"/>
                </a:solidFill>
                <a:effectLst>
                  <a:outerShdw blurRad="38100" dist="19050" dir="2700000" algn="tl" rotWithShape="0">
                    <a:schemeClr val="dk1">
                      <a:alpha val="40000"/>
                    </a:schemeClr>
                  </a:outerShdw>
                </a:effectLst>
              </a:rPr>
              <a:t>Mittagessen</a:t>
            </a:r>
            <a:endParaRPr lang="de-DE" sz="4000" b="1" dirty="0"/>
          </a:p>
        </p:txBody>
      </p:sp>
      <p:sp>
        <p:nvSpPr>
          <p:cNvPr id="8" name="Rechteck: abgerundete Ecken 7">
            <a:extLst>
              <a:ext uri="{FF2B5EF4-FFF2-40B4-BE49-F238E27FC236}">
                <a16:creationId xmlns:a16="http://schemas.microsoft.com/office/drawing/2014/main" id="{50DA4C3C-83CA-47D4-8C59-9491D528F5EE}"/>
              </a:ext>
            </a:extLst>
          </p:cNvPr>
          <p:cNvSpPr/>
          <p:nvPr/>
        </p:nvSpPr>
        <p:spPr>
          <a:xfrm>
            <a:off x="838200" y="1865941"/>
            <a:ext cx="10797073" cy="67498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de-DE" sz="1400" i="1" dirty="0">
                <a:ln w="0"/>
                <a:solidFill>
                  <a:schemeClr val="tx1"/>
                </a:solidFill>
                <a:effectLst>
                  <a:outerShdw blurRad="38100" dist="19050" dir="2700000" algn="tl" rotWithShape="0">
                    <a:schemeClr val="dk1">
                      <a:alpha val="40000"/>
                    </a:schemeClr>
                  </a:outerShdw>
                </a:effectLst>
              </a:rPr>
              <a:t>Eine tägliche warme Speise, ausgewogen &amp; abwechslungsreich ist die Voraussetzung für die Gesundheit und das Wohlbefinden der Kinder. </a:t>
            </a:r>
          </a:p>
          <a:p>
            <a:pPr lvl="0" algn="ctr">
              <a:lnSpc>
                <a:spcPct val="90000"/>
              </a:lnSpc>
              <a:spcBef>
                <a:spcPts val="1000"/>
              </a:spcBef>
            </a:pPr>
            <a:r>
              <a:rPr lang="de-DE" sz="1400" i="1" dirty="0">
                <a:ln w="0"/>
                <a:solidFill>
                  <a:schemeClr val="tx1"/>
                </a:solidFill>
                <a:effectLst>
                  <a:outerShdw blurRad="38100" dist="19050" dir="2700000" algn="tl" rotWithShape="0">
                    <a:schemeClr val="dk1">
                      <a:alpha val="40000"/>
                    </a:schemeClr>
                  </a:outerShdw>
                </a:effectLst>
              </a:rPr>
              <a:t>Das Essverhalten nimmt in Grundschulalter einen entscheidenden Einfluss auf Konzentration und Leistungsfähigkeit.</a:t>
            </a:r>
          </a:p>
        </p:txBody>
      </p:sp>
      <p:sp>
        <p:nvSpPr>
          <p:cNvPr id="9" name="Rechteck: abgerundete Ecken 8">
            <a:extLst>
              <a:ext uri="{FF2B5EF4-FFF2-40B4-BE49-F238E27FC236}">
                <a16:creationId xmlns:a16="http://schemas.microsoft.com/office/drawing/2014/main" id="{C44D9DC3-D368-4309-B02D-F50DF9BA52A0}"/>
              </a:ext>
            </a:extLst>
          </p:cNvPr>
          <p:cNvSpPr/>
          <p:nvPr/>
        </p:nvSpPr>
        <p:spPr>
          <a:xfrm>
            <a:off x="737118" y="2739583"/>
            <a:ext cx="4544009" cy="71093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n w="0"/>
                <a:solidFill>
                  <a:schemeClr val="tx1"/>
                </a:solidFill>
                <a:effectLst>
                  <a:outerShdw blurRad="38100" dist="19050" dir="2700000" algn="tl" rotWithShape="0">
                    <a:schemeClr val="dk1">
                      <a:alpha val="40000"/>
                    </a:schemeClr>
                  </a:outerShdw>
                </a:effectLst>
              </a:rPr>
              <a:t>Mittagessen ist ein fester Bestandteil beim Besuch einer Ganztagsklasse oder in der Betreuung in der flexiblen Variante ab 14.00 Uhr</a:t>
            </a:r>
            <a:endParaRPr lang="de-DE" sz="1400" dirty="0"/>
          </a:p>
        </p:txBody>
      </p:sp>
      <p:sp>
        <p:nvSpPr>
          <p:cNvPr id="19" name="Rechteck: abgerundete Ecken 18">
            <a:extLst>
              <a:ext uri="{FF2B5EF4-FFF2-40B4-BE49-F238E27FC236}">
                <a16:creationId xmlns:a16="http://schemas.microsoft.com/office/drawing/2014/main" id="{CC39D4AC-92A6-4C61-869C-F354C8DD8726}"/>
              </a:ext>
            </a:extLst>
          </p:cNvPr>
          <p:cNvSpPr/>
          <p:nvPr/>
        </p:nvSpPr>
        <p:spPr>
          <a:xfrm>
            <a:off x="737118" y="3720218"/>
            <a:ext cx="4544009" cy="47791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n w="0"/>
                <a:solidFill>
                  <a:schemeClr val="tx1"/>
                </a:solidFill>
                <a:effectLst>
                  <a:outerShdw blurRad="38100" dist="19050" dir="2700000" algn="tl" rotWithShape="0">
                    <a:schemeClr val="dk1">
                      <a:alpha val="40000"/>
                    </a:schemeClr>
                  </a:outerShdw>
                </a:effectLst>
              </a:rPr>
              <a:t>Wird zum Selbstkostenpreis von 3,50 € taggenau den Eltern monatlich verrechnet</a:t>
            </a:r>
            <a:endParaRPr lang="de-DE" sz="1400" dirty="0"/>
          </a:p>
        </p:txBody>
      </p:sp>
      <p:sp>
        <p:nvSpPr>
          <p:cNvPr id="20" name="Rechteck: abgerundete Ecken 19">
            <a:extLst>
              <a:ext uri="{FF2B5EF4-FFF2-40B4-BE49-F238E27FC236}">
                <a16:creationId xmlns:a16="http://schemas.microsoft.com/office/drawing/2014/main" id="{D6632D37-A272-4017-AC0D-23B0467B7FAA}"/>
              </a:ext>
            </a:extLst>
          </p:cNvPr>
          <p:cNvSpPr/>
          <p:nvPr/>
        </p:nvSpPr>
        <p:spPr>
          <a:xfrm>
            <a:off x="737118" y="4396797"/>
            <a:ext cx="4544009" cy="71093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n w="0"/>
                <a:solidFill>
                  <a:schemeClr val="tx1"/>
                </a:solidFill>
                <a:effectLst>
                  <a:outerShdw blurRad="38100" dist="19050" dir="2700000" algn="tl" rotWithShape="0">
                    <a:schemeClr val="dk1">
                      <a:alpha val="40000"/>
                    </a:schemeClr>
                  </a:outerShdw>
                </a:effectLst>
              </a:rPr>
              <a:t>Hochwertige Form der Tiefkühlform „Cook &amp; Freeze“ der Firma Apetito</a:t>
            </a:r>
          </a:p>
          <a:p>
            <a:pPr algn="ctr"/>
            <a:r>
              <a:rPr lang="de-DE" sz="1400" dirty="0">
                <a:ln w="0"/>
                <a:solidFill>
                  <a:schemeClr val="tx1"/>
                </a:solidFill>
                <a:effectLst>
                  <a:outerShdw blurRad="38100" dist="19050" dir="2700000" algn="tl" rotWithShape="0">
                    <a:schemeClr val="dk1">
                      <a:alpha val="40000"/>
                    </a:schemeClr>
                  </a:outerShdw>
                </a:effectLst>
              </a:rPr>
              <a:t>evtl. bekannt aus dem bisherigen Kindergarten </a:t>
            </a:r>
            <a:endParaRPr lang="de-DE" sz="1400" dirty="0"/>
          </a:p>
        </p:txBody>
      </p:sp>
      <p:sp>
        <p:nvSpPr>
          <p:cNvPr id="21" name="Rechteck: abgerundete Ecken 20">
            <a:extLst>
              <a:ext uri="{FF2B5EF4-FFF2-40B4-BE49-F238E27FC236}">
                <a16:creationId xmlns:a16="http://schemas.microsoft.com/office/drawing/2014/main" id="{0C06C313-B409-4882-A843-CA5708BA0FF6}"/>
              </a:ext>
            </a:extLst>
          </p:cNvPr>
          <p:cNvSpPr/>
          <p:nvPr/>
        </p:nvSpPr>
        <p:spPr>
          <a:xfrm>
            <a:off x="737118" y="5362562"/>
            <a:ext cx="4544009" cy="39696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n w="0"/>
                <a:solidFill>
                  <a:schemeClr val="tx1"/>
                </a:solidFill>
                <a:effectLst>
                  <a:outerShdw blurRad="38100" dist="19050" dir="2700000" algn="tl" rotWithShape="0">
                    <a:schemeClr val="dk1">
                      <a:alpha val="40000"/>
                    </a:schemeClr>
                  </a:outerShdw>
                </a:effectLst>
              </a:rPr>
              <a:t>Neubau mit bis zu vier neuen Speisesälen und einer Großküche</a:t>
            </a:r>
            <a:endParaRPr lang="de-DE" sz="1400" dirty="0"/>
          </a:p>
        </p:txBody>
      </p:sp>
      <p:sp>
        <p:nvSpPr>
          <p:cNvPr id="22" name="Rechteck: abgerundete Ecken 21">
            <a:extLst>
              <a:ext uri="{FF2B5EF4-FFF2-40B4-BE49-F238E27FC236}">
                <a16:creationId xmlns:a16="http://schemas.microsoft.com/office/drawing/2014/main" id="{191537B1-A0DB-4741-8360-CC5B7108D77B}"/>
              </a:ext>
            </a:extLst>
          </p:cNvPr>
          <p:cNvSpPr/>
          <p:nvPr/>
        </p:nvSpPr>
        <p:spPr>
          <a:xfrm>
            <a:off x="737117" y="6014358"/>
            <a:ext cx="4544009" cy="6704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n w="0"/>
                <a:solidFill>
                  <a:schemeClr val="tx1"/>
                </a:solidFill>
                <a:effectLst>
                  <a:outerShdw blurRad="38100" dist="38100" dir="2700000" algn="tl">
                    <a:srgbClr val="000000">
                      <a:alpha val="43137"/>
                    </a:srgbClr>
                  </a:outerShdw>
                </a:effectLst>
              </a:rPr>
              <a:t>Essenszeiten je nach Stundenplan &amp; Einteilung der Klassen </a:t>
            </a:r>
          </a:p>
          <a:p>
            <a:pPr algn="ctr"/>
            <a:r>
              <a:rPr lang="de-DE" sz="1400" dirty="0">
                <a:ln w="0"/>
                <a:solidFill>
                  <a:schemeClr val="tx1"/>
                </a:solidFill>
                <a:effectLst>
                  <a:outerShdw blurRad="38100" dist="38100" dir="2700000" algn="tl">
                    <a:srgbClr val="000000">
                      <a:alpha val="43137"/>
                    </a:srgbClr>
                  </a:outerShdw>
                </a:effectLst>
              </a:rPr>
              <a:t>11.20 Uhr / 12.15 Uhr / 13.00 Uhr</a:t>
            </a:r>
            <a:endParaRPr lang="de-DE" sz="1400" dirty="0">
              <a:effectLst>
                <a:outerShdw blurRad="38100" dist="38100" dir="2700000" algn="tl">
                  <a:srgbClr val="000000">
                    <a:alpha val="43137"/>
                  </a:srgbClr>
                </a:outerShdw>
              </a:effectLst>
            </a:endParaRPr>
          </a:p>
        </p:txBody>
      </p:sp>
      <p:sp>
        <p:nvSpPr>
          <p:cNvPr id="16" name="Rechteck: gefaltete Ecke 15">
            <a:extLst>
              <a:ext uri="{FF2B5EF4-FFF2-40B4-BE49-F238E27FC236}">
                <a16:creationId xmlns:a16="http://schemas.microsoft.com/office/drawing/2014/main" id="{8AF3F628-8807-466C-9EC4-22E1569517DA}"/>
              </a:ext>
            </a:extLst>
          </p:cNvPr>
          <p:cNvSpPr/>
          <p:nvPr/>
        </p:nvSpPr>
        <p:spPr>
          <a:xfrm>
            <a:off x="8047652" y="2983011"/>
            <a:ext cx="1744826" cy="578890"/>
          </a:xfrm>
          <a:prstGeom prst="foldedCorner">
            <a:avLst/>
          </a:prstGeom>
          <a:ln>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Geeignete Speisen bei Lebensmittelunverträglich-</a:t>
            </a:r>
          </a:p>
          <a:p>
            <a:pPr algn="ctr"/>
            <a:r>
              <a:rPr lang="de-DE" sz="1100" dirty="0"/>
              <a:t>keiten</a:t>
            </a:r>
          </a:p>
        </p:txBody>
      </p:sp>
      <p:sp>
        <p:nvSpPr>
          <p:cNvPr id="17" name="Rechteck: gefaltete Ecke 16">
            <a:extLst>
              <a:ext uri="{FF2B5EF4-FFF2-40B4-BE49-F238E27FC236}">
                <a16:creationId xmlns:a16="http://schemas.microsoft.com/office/drawing/2014/main" id="{8693C895-0812-4966-8157-A150773B27D5}"/>
              </a:ext>
            </a:extLst>
          </p:cNvPr>
          <p:cNvSpPr/>
          <p:nvPr/>
        </p:nvSpPr>
        <p:spPr>
          <a:xfrm>
            <a:off x="10577804" y="3469457"/>
            <a:ext cx="877078" cy="410547"/>
          </a:xfrm>
          <a:prstGeom prst="foldedCorne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100" dirty="0"/>
              <a:t>Regionaler Einkauf</a:t>
            </a:r>
          </a:p>
        </p:txBody>
      </p:sp>
      <p:sp>
        <p:nvSpPr>
          <p:cNvPr id="18" name="Rechteck: gefaltete Ecke 17">
            <a:extLst>
              <a:ext uri="{FF2B5EF4-FFF2-40B4-BE49-F238E27FC236}">
                <a16:creationId xmlns:a16="http://schemas.microsoft.com/office/drawing/2014/main" id="{15A5F6ED-BA9C-424D-9ED9-9FA90DC40152}"/>
              </a:ext>
            </a:extLst>
          </p:cNvPr>
          <p:cNvSpPr/>
          <p:nvPr/>
        </p:nvSpPr>
        <p:spPr>
          <a:xfrm>
            <a:off x="10094491" y="4327872"/>
            <a:ext cx="1950098" cy="410548"/>
          </a:xfrm>
          <a:prstGeom prst="foldedCorner">
            <a:avLst/>
          </a:prstGeom>
          <a:ln>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de-DE" sz="1100" dirty="0"/>
              <a:t>100 % Bio bei Fleischgerichten</a:t>
            </a:r>
          </a:p>
          <a:p>
            <a:r>
              <a:rPr lang="de-DE" sz="1100" dirty="0"/>
              <a:t>50- 60 % Bio bei Beilagen</a:t>
            </a:r>
          </a:p>
        </p:txBody>
      </p:sp>
      <p:sp>
        <p:nvSpPr>
          <p:cNvPr id="25" name="Rechteck: gefaltete Ecke 24">
            <a:extLst>
              <a:ext uri="{FF2B5EF4-FFF2-40B4-BE49-F238E27FC236}">
                <a16:creationId xmlns:a16="http://schemas.microsoft.com/office/drawing/2014/main" id="{0F829FDD-9D69-4A61-A8FB-112207A5C293}"/>
              </a:ext>
            </a:extLst>
          </p:cNvPr>
          <p:cNvSpPr/>
          <p:nvPr/>
        </p:nvSpPr>
        <p:spPr>
          <a:xfrm>
            <a:off x="10381060" y="5358561"/>
            <a:ext cx="1642187" cy="531845"/>
          </a:xfrm>
          <a:prstGeom prst="foldedCorne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100" dirty="0"/>
              <a:t>DEG – Standards</a:t>
            </a:r>
          </a:p>
          <a:p>
            <a:pPr algn="ctr"/>
            <a:r>
              <a:rPr lang="de-DE" sz="800" dirty="0"/>
              <a:t>Richtlinien der deutschen Ernährung für Kinder</a:t>
            </a:r>
          </a:p>
        </p:txBody>
      </p:sp>
      <p:sp>
        <p:nvSpPr>
          <p:cNvPr id="26" name="Rechteck: gefaltete Ecke 25">
            <a:extLst>
              <a:ext uri="{FF2B5EF4-FFF2-40B4-BE49-F238E27FC236}">
                <a16:creationId xmlns:a16="http://schemas.microsoft.com/office/drawing/2014/main" id="{9A63CD7F-DB7F-4D31-971D-8D869377E245}"/>
              </a:ext>
            </a:extLst>
          </p:cNvPr>
          <p:cNvSpPr/>
          <p:nvPr/>
        </p:nvSpPr>
        <p:spPr>
          <a:xfrm>
            <a:off x="9096703" y="6145975"/>
            <a:ext cx="1911274" cy="519087"/>
          </a:xfrm>
          <a:prstGeom prst="foldedCorner">
            <a:avLst/>
          </a:prstGeom>
          <a:ln>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Frisch zubereitet in der Großküche der Fima,</a:t>
            </a:r>
          </a:p>
          <a:p>
            <a:pPr algn="ctr"/>
            <a:r>
              <a:rPr lang="de-DE" sz="1100" dirty="0"/>
              <a:t>vorgegart &amp; schockgefrostet</a:t>
            </a:r>
          </a:p>
        </p:txBody>
      </p:sp>
      <p:sp>
        <p:nvSpPr>
          <p:cNvPr id="27" name="Rechteck: gefaltete Ecke 26">
            <a:extLst>
              <a:ext uri="{FF2B5EF4-FFF2-40B4-BE49-F238E27FC236}">
                <a16:creationId xmlns:a16="http://schemas.microsoft.com/office/drawing/2014/main" id="{03FADC92-196E-475C-80C2-7A6C43D49393}"/>
              </a:ext>
            </a:extLst>
          </p:cNvPr>
          <p:cNvSpPr/>
          <p:nvPr/>
        </p:nvSpPr>
        <p:spPr>
          <a:xfrm>
            <a:off x="6634146" y="5873672"/>
            <a:ext cx="1900708" cy="531846"/>
          </a:xfrm>
          <a:prstGeom prst="foldedCorne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100" dirty="0"/>
              <a:t>Vitamine, Nährstoffe und natürlicher Geschmack bleiben bestmöglich erhalten</a:t>
            </a:r>
          </a:p>
        </p:txBody>
      </p:sp>
      <p:sp>
        <p:nvSpPr>
          <p:cNvPr id="28" name="Rechteck: gefaltete Ecke 27">
            <a:extLst>
              <a:ext uri="{FF2B5EF4-FFF2-40B4-BE49-F238E27FC236}">
                <a16:creationId xmlns:a16="http://schemas.microsoft.com/office/drawing/2014/main" id="{027C105F-EFD9-4F23-9D25-E32518AD877C}"/>
              </a:ext>
            </a:extLst>
          </p:cNvPr>
          <p:cNvSpPr/>
          <p:nvPr/>
        </p:nvSpPr>
        <p:spPr>
          <a:xfrm>
            <a:off x="6093768" y="4837529"/>
            <a:ext cx="1900708" cy="531846"/>
          </a:xfrm>
          <a:prstGeom prst="foldedCorner">
            <a:avLst/>
          </a:prstGeom>
          <a:ln>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100" dirty="0"/>
              <a:t>Punktgenaue Zubereitung im Combi Dämpfer oder Heißluftofen vor Verzehr</a:t>
            </a:r>
          </a:p>
        </p:txBody>
      </p:sp>
      <p:sp>
        <p:nvSpPr>
          <p:cNvPr id="29" name="Rechteck: gefaltete Ecke 28">
            <a:extLst>
              <a:ext uri="{FF2B5EF4-FFF2-40B4-BE49-F238E27FC236}">
                <a16:creationId xmlns:a16="http://schemas.microsoft.com/office/drawing/2014/main" id="{4BCD3F9F-9F81-4A51-B1BE-EC8B01E51777}"/>
              </a:ext>
            </a:extLst>
          </p:cNvPr>
          <p:cNvSpPr/>
          <p:nvPr/>
        </p:nvSpPr>
        <p:spPr>
          <a:xfrm>
            <a:off x="6322947" y="3483952"/>
            <a:ext cx="1581639" cy="410547"/>
          </a:xfrm>
          <a:prstGeom prst="foldedCorner">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4">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100" dirty="0"/>
              <a:t>Gerichte geeignet für muslimische Kinder</a:t>
            </a:r>
          </a:p>
        </p:txBody>
      </p:sp>
      <p:sp>
        <p:nvSpPr>
          <p:cNvPr id="30" name="Kreis: nicht ausgefüllt 29">
            <a:extLst>
              <a:ext uri="{FF2B5EF4-FFF2-40B4-BE49-F238E27FC236}">
                <a16:creationId xmlns:a16="http://schemas.microsoft.com/office/drawing/2014/main" id="{C622D03F-A161-4714-87CD-99F1F8B86DEB}"/>
              </a:ext>
            </a:extLst>
          </p:cNvPr>
          <p:cNvSpPr/>
          <p:nvPr/>
        </p:nvSpPr>
        <p:spPr>
          <a:xfrm>
            <a:off x="8413934" y="4106256"/>
            <a:ext cx="1208689" cy="1145628"/>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00" dirty="0">
                <a:solidFill>
                  <a:schemeClr val="tx1"/>
                </a:solidFill>
              </a:rPr>
              <a:t>Ernährungsprinzip für Kinder</a:t>
            </a:r>
          </a:p>
        </p:txBody>
      </p:sp>
      <p:cxnSp>
        <p:nvCxnSpPr>
          <p:cNvPr id="12" name="Gerader Verbinder 11">
            <a:extLst>
              <a:ext uri="{FF2B5EF4-FFF2-40B4-BE49-F238E27FC236}">
                <a16:creationId xmlns:a16="http://schemas.microsoft.com/office/drawing/2014/main" id="{DFFC2674-F4CA-456B-9980-9A2F35D752B7}"/>
              </a:ext>
            </a:extLst>
          </p:cNvPr>
          <p:cNvCxnSpPr/>
          <p:nvPr/>
        </p:nvCxnSpPr>
        <p:spPr>
          <a:xfrm>
            <a:off x="8920065" y="3720218"/>
            <a:ext cx="0" cy="291945"/>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Gerader Verbinder 13">
            <a:extLst>
              <a:ext uri="{FF2B5EF4-FFF2-40B4-BE49-F238E27FC236}">
                <a16:creationId xmlns:a16="http://schemas.microsoft.com/office/drawing/2014/main" id="{0E0B0ACA-CB12-4A58-B169-CE9183C8714D}"/>
              </a:ext>
            </a:extLst>
          </p:cNvPr>
          <p:cNvCxnSpPr/>
          <p:nvPr/>
        </p:nvCxnSpPr>
        <p:spPr>
          <a:xfrm flipV="1">
            <a:off x="9622623" y="4012163"/>
            <a:ext cx="471868" cy="152287"/>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Gerader Verbinder 30">
            <a:extLst>
              <a:ext uri="{FF2B5EF4-FFF2-40B4-BE49-F238E27FC236}">
                <a16:creationId xmlns:a16="http://schemas.microsoft.com/office/drawing/2014/main" id="{254070EF-0EE6-43D6-8548-0C2F289B6C51}"/>
              </a:ext>
            </a:extLst>
          </p:cNvPr>
          <p:cNvCxnSpPr/>
          <p:nvPr/>
        </p:nvCxnSpPr>
        <p:spPr>
          <a:xfrm>
            <a:off x="9698825" y="4685145"/>
            <a:ext cx="264016"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Gerader Verbinder 32">
            <a:extLst>
              <a:ext uri="{FF2B5EF4-FFF2-40B4-BE49-F238E27FC236}">
                <a16:creationId xmlns:a16="http://schemas.microsoft.com/office/drawing/2014/main" id="{E9F06CFB-6F53-470D-AEE2-73E939C9CD52}"/>
              </a:ext>
            </a:extLst>
          </p:cNvPr>
          <p:cNvCxnSpPr/>
          <p:nvPr/>
        </p:nvCxnSpPr>
        <p:spPr>
          <a:xfrm>
            <a:off x="9545216" y="5107732"/>
            <a:ext cx="549275" cy="261643"/>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Gerader Verbinder 34">
            <a:extLst>
              <a:ext uri="{FF2B5EF4-FFF2-40B4-BE49-F238E27FC236}">
                <a16:creationId xmlns:a16="http://schemas.microsoft.com/office/drawing/2014/main" id="{6CEB012E-3444-42AB-B58F-B6BBBCD8B212}"/>
              </a:ext>
            </a:extLst>
          </p:cNvPr>
          <p:cNvCxnSpPr>
            <a:cxnSpLocks/>
          </p:cNvCxnSpPr>
          <p:nvPr/>
        </p:nvCxnSpPr>
        <p:spPr>
          <a:xfrm>
            <a:off x="9255967" y="5358561"/>
            <a:ext cx="190933" cy="515111"/>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Gerader Verbinder 36">
            <a:extLst>
              <a:ext uri="{FF2B5EF4-FFF2-40B4-BE49-F238E27FC236}">
                <a16:creationId xmlns:a16="http://schemas.microsoft.com/office/drawing/2014/main" id="{6073151A-8020-4AD1-BEA1-E8D2741ED856}"/>
              </a:ext>
            </a:extLst>
          </p:cNvPr>
          <p:cNvCxnSpPr/>
          <p:nvPr/>
        </p:nvCxnSpPr>
        <p:spPr>
          <a:xfrm flipH="1">
            <a:off x="8413934" y="5251884"/>
            <a:ext cx="197122" cy="368320"/>
          </a:xfrm>
          <a:prstGeom prst="line">
            <a:avLst/>
          </a:prstGeom>
        </p:spPr>
        <p:style>
          <a:lnRef idx="1">
            <a:schemeClr val="accent4"/>
          </a:lnRef>
          <a:fillRef idx="0">
            <a:schemeClr val="accent4"/>
          </a:fillRef>
          <a:effectRef idx="0">
            <a:schemeClr val="accent4"/>
          </a:effectRef>
          <a:fontRef idx="minor">
            <a:schemeClr val="tx1"/>
          </a:fontRef>
        </p:style>
      </p:cxnSp>
      <p:cxnSp>
        <p:nvCxnSpPr>
          <p:cNvPr id="39" name="Gerader Verbinder 38">
            <a:extLst>
              <a:ext uri="{FF2B5EF4-FFF2-40B4-BE49-F238E27FC236}">
                <a16:creationId xmlns:a16="http://schemas.microsoft.com/office/drawing/2014/main" id="{33F0785D-CF1A-463A-886D-443570F25C7D}"/>
              </a:ext>
            </a:extLst>
          </p:cNvPr>
          <p:cNvCxnSpPr/>
          <p:nvPr/>
        </p:nvCxnSpPr>
        <p:spPr>
          <a:xfrm flipH="1">
            <a:off x="8127365" y="4829033"/>
            <a:ext cx="237527" cy="135374"/>
          </a:xfrm>
          <a:prstGeom prst="line">
            <a:avLst/>
          </a:prstGeom>
        </p:spPr>
        <p:style>
          <a:lnRef idx="1">
            <a:schemeClr val="accent4"/>
          </a:lnRef>
          <a:fillRef idx="0">
            <a:schemeClr val="accent4"/>
          </a:fillRef>
          <a:effectRef idx="0">
            <a:schemeClr val="accent4"/>
          </a:effectRef>
          <a:fontRef idx="minor">
            <a:schemeClr val="tx1"/>
          </a:fontRef>
        </p:style>
      </p:cxnSp>
      <p:cxnSp>
        <p:nvCxnSpPr>
          <p:cNvPr id="41" name="Gerader Verbinder 40">
            <a:extLst>
              <a:ext uri="{FF2B5EF4-FFF2-40B4-BE49-F238E27FC236}">
                <a16:creationId xmlns:a16="http://schemas.microsoft.com/office/drawing/2014/main" id="{28CF6EAE-01E1-46ED-B70B-2D80EDE51BFF}"/>
              </a:ext>
            </a:extLst>
          </p:cNvPr>
          <p:cNvCxnSpPr/>
          <p:nvPr/>
        </p:nvCxnSpPr>
        <p:spPr>
          <a:xfrm>
            <a:off x="8028956" y="4017053"/>
            <a:ext cx="446618" cy="205122"/>
          </a:xfrm>
          <a:prstGeom prst="line">
            <a:avLst/>
          </a:prstGeom>
        </p:spPr>
        <p:style>
          <a:lnRef idx="1">
            <a:schemeClr val="accent4"/>
          </a:lnRef>
          <a:fillRef idx="0">
            <a:schemeClr val="accent4"/>
          </a:fillRef>
          <a:effectRef idx="0">
            <a:schemeClr val="accent4"/>
          </a:effectRef>
          <a:fontRef idx="minor">
            <a:schemeClr val="tx1"/>
          </a:fontRef>
        </p:style>
      </p:cxnSp>
      <p:sp>
        <p:nvSpPr>
          <p:cNvPr id="11" name="Rechteck 10">
            <a:extLst>
              <a:ext uri="{FF2B5EF4-FFF2-40B4-BE49-F238E27FC236}">
                <a16:creationId xmlns:a16="http://schemas.microsoft.com/office/drawing/2014/main" id="{D00236AD-D3B7-49D2-9B40-85026E25F94F}"/>
              </a:ext>
            </a:extLst>
          </p:cNvPr>
          <p:cNvSpPr/>
          <p:nvPr/>
        </p:nvSpPr>
        <p:spPr>
          <a:xfrm>
            <a:off x="6027576" y="4106256"/>
            <a:ext cx="2020076" cy="47791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de-DE" sz="1200" dirty="0">
                <a:solidFill>
                  <a:schemeClr val="bg1"/>
                </a:solidFill>
              </a:rPr>
              <a:t>Alternativ: täglich vegetarische Auswahl</a:t>
            </a:r>
          </a:p>
        </p:txBody>
      </p:sp>
      <p:cxnSp>
        <p:nvCxnSpPr>
          <p:cNvPr id="15" name="Gerader Verbinder 14">
            <a:extLst>
              <a:ext uri="{FF2B5EF4-FFF2-40B4-BE49-F238E27FC236}">
                <a16:creationId xmlns:a16="http://schemas.microsoft.com/office/drawing/2014/main" id="{CDB58B7F-3FA2-4012-ACD8-101680021262}"/>
              </a:ext>
            </a:extLst>
          </p:cNvPr>
          <p:cNvCxnSpPr/>
          <p:nvPr/>
        </p:nvCxnSpPr>
        <p:spPr>
          <a:xfrm>
            <a:off x="8127365" y="4433932"/>
            <a:ext cx="286569" cy="67425"/>
          </a:xfrm>
          <a:prstGeom prst="line">
            <a:avLst/>
          </a:prstGeom>
        </p:spPr>
        <p:style>
          <a:lnRef idx="1">
            <a:schemeClr val="accent4"/>
          </a:lnRef>
          <a:fillRef idx="0">
            <a:schemeClr val="accent4"/>
          </a:fillRef>
          <a:effectRef idx="0">
            <a:schemeClr val="accent4"/>
          </a:effectRef>
          <a:fontRef idx="minor">
            <a:schemeClr val="tx1"/>
          </a:fontRef>
        </p:style>
      </p:cxnSp>
      <p:sp>
        <p:nvSpPr>
          <p:cNvPr id="10" name="Foliennummernplatzhalter 9">
            <a:extLst>
              <a:ext uri="{FF2B5EF4-FFF2-40B4-BE49-F238E27FC236}">
                <a16:creationId xmlns:a16="http://schemas.microsoft.com/office/drawing/2014/main" id="{F2D88434-7081-47EC-B8A8-8AD63FDF6E70}"/>
              </a:ext>
            </a:extLst>
          </p:cNvPr>
          <p:cNvSpPr>
            <a:spLocks noGrp="1"/>
          </p:cNvSpPr>
          <p:nvPr>
            <p:ph type="sldNum" sz="quarter" idx="12"/>
          </p:nvPr>
        </p:nvSpPr>
        <p:spPr/>
        <p:txBody>
          <a:bodyPr/>
          <a:lstStyle/>
          <a:p>
            <a:fld id="{68A3BDE8-BCD1-4559-9937-B1EC632DD020}" type="slidenum">
              <a:rPr lang="de-DE" smtClean="0"/>
              <a:t>11</a:t>
            </a:fld>
            <a:endParaRPr lang="de-DE"/>
          </a:p>
        </p:txBody>
      </p:sp>
      <p:pic>
        <p:nvPicPr>
          <p:cNvPr id="36" name="Grafik 35">
            <a:extLst>
              <a:ext uri="{FF2B5EF4-FFF2-40B4-BE49-F238E27FC236}">
                <a16:creationId xmlns:a16="http://schemas.microsoft.com/office/drawing/2014/main" id="{4F16B4A5-8BE1-4161-AFEE-1F0E3C2F6BAC}"/>
              </a:ext>
            </a:extLst>
          </p:cNvPr>
          <p:cNvPicPr>
            <a:picLocks noChangeAspect="1"/>
          </p:cNvPicPr>
          <p:nvPr/>
        </p:nvPicPr>
        <p:blipFill>
          <a:blip r:embed="rId4"/>
          <a:stretch>
            <a:fillRect/>
          </a:stretch>
        </p:blipFill>
        <p:spPr>
          <a:xfrm>
            <a:off x="4468993" y="135082"/>
            <a:ext cx="1287626" cy="802324"/>
          </a:xfrm>
          <a:prstGeom prst="rect">
            <a:avLst/>
          </a:prstGeom>
        </p:spPr>
      </p:pic>
    </p:spTree>
    <p:extLst>
      <p:ext uri="{BB962C8B-B14F-4D97-AF65-F5344CB8AC3E}">
        <p14:creationId xmlns:p14="http://schemas.microsoft.com/office/powerpoint/2010/main" val="4247740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6D48E656-E229-48C6-BD66-AB0EECD56099}"/>
              </a:ext>
            </a:extLst>
          </p:cNvPr>
          <p:cNvSpPr/>
          <p:nvPr/>
        </p:nvSpPr>
        <p:spPr>
          <a:xfrm>
            <a:off x="838200" y="1996751"/>
            <a:ext cx="5257800" cy="47872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296955"/>
            <a:ext cx="10548575" cy="5467739"/>
          </a:xfrm>
        </p:spPr>
        <p:txBody>
          <a:bodyPr>
            <a:normAutofit fontScale="25000" lnSpcReduction="20000"/>
          </a:bodyPr>
          <a:lstStyle/>
          <a:p>
            <a:pPr marL="0" indent="0">
              <a:buNone/>
            </a:pPr>
            <a:endParaRPr lang="de-DE" sz="4500" b="1"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endParaRPr lang="de-DE" sz="1100"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endParaRPr lang="de-DE" sz="1100"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endParaRPr lang="de-DE" sz="5600"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endParaRPr lang="de-DE" sz="5600"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r>
              <a:rPr lang="de-DE" sz="5600" b="1" dirty="0">
                <a:ln w="0"/>
                <a:solidFill>
                  <a:prstClr val="black"/>
                </a:solidFill>
                <a:effectLst>
                  <a:outerShdw blurRad="38100" dist="19050" dir="2700000" algn="tl" rotWithShape="0">
                    <a:prstClr val="black">
                      <a:alpha val="40000"/>
                    </a:prstClr>
                  </a:outerShdw>
                </a:effectLst>
              </a:rPr>
              <a:t>	</a:t>
            </a:r>
          </a:p>
          <a:p>
            <a:pPr marL="0" lvl="0" indent="0">
              <a:lnSpc>
                <a:spcPct val="100000"/>
              </a:lnSpc>
              <a:spcBef>
                <a:spcPts val="0"/>
              </a:spcBef>
              <a:buNone/>
            </a:pPr>
            <a:r>
              <a:rPr lang="de-DE" sz="56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rPr>
              <a:t>              </a:t>
            </a:r>
            <a:r>
              <a:rPr lang="de-DE" sz="112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rPr>
              <a:t>Beispiel eines Speiseplans</a:t>
            </a:r>
          </a:p>
          <a:p>
            <a:pPr marL="0" lvl="0" indent="0">
              <a:lnSpc>
                <a:spcPct val="100000"/>
              </a:lnSpc>
              <a:spcBef>
                <a:spcPts val="0"/>
              </a:spcBef>
              <a:buNone/>
            </a:pPr>
            <a:r>
              <a:rPr lang="de-DE" sz="18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rPr>
              <a:t>	</a:t>
            </a:r>
            <a:r>
              <a:rPr lang="de-DE" sz="56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rPr>
              <a:t>inklusive einer  täglichen vegetarischen Variante</a:t>
            </a:r>
          </a:p>
          <a:p>
            <a:pPr marL="0" lvl="0" indent="0">
              <a:lnSpc>
                <a:spcPct val="100000"/>
              </a:lnSpc>
              <a:spcBef>
                <a:spcPts val="0"/>
              </a:spcBef>
              <a:buNone/>
            </a:pPr>
            <a:endParaRPr lang="de-DE" sz="5600" b="1"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r>
              <a:rPr lang="de-DE" sz="64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latin typeface="+mj-lt"/>
              </a:rPr>
              <a:t>Mo – Fleischgericht</a:t>
            </a:r>
            <a:r>
              <a:rPr lang="de-DE" sz="5600" dirty="0">
                <a:ln w="0"/>
                <a:solidFill>
                  <a:prstClr val="black"/>
                </a:solidFill>
                <a:effectLst>
                  <a:outerShdw blurRad="38100" dist="19050" dir="2700000" algn="tl" rotWithShape="0">
                    <a:prstClr val="black">
                      <a:alpha val="40000"/>
                    </a:prstClr>
                  </a:outerShdw>
                </a:effectLst>
              </a:rPr>
              <a:t>	</a:t>
            </a:r>
          </a:p>
          <a:p>
            <a:pPr marL="0" lvl="0" indent="0">
              <a:lnSpc>
                <a:spcPct val="100000"/>
              </a:lnSpc>
              <a:spcBef>
                <a:spcPts val="0"/>
              </a:spcBef>
              <a:buNone/>
            </a:pPr>
            <a:r>
              <a:rPr lang="de-DE" sz="5600" dirty="0">
                <a:ln w="0"/>
                <a:solidFill>
                  <a:prstClr val="black"/>
                </a:solidFill>
                <a:effectLst>
                  <a:outerShdw blurRad="38100" dist="19050" dir="2700000" algn="tl" rotWithShape="0">
                    <a:prstClr val="black">
                      <a:alpha val="40000"/>
                    </a:prstClr>
                  </a:outerShdw>
                </a:effectLst>
              </a:rPr>
              <a:t>	</a:t>
            </a:r>
            <a:r>
              <a:rPr lang="de-DE" sz="4800" dirty="0">
                <a:ln w="0"/>
                <a:solidFill>
                  <a:prstClr val="black"/>
                </a:solidFill>
                <a:effectLst>
                  <a:outerShdw blurRad="38100" dist="19050" dir="2700000" algn="tl" rotWithShape="0">
                    <a:prstClr val="black">
                      <a:alpha val="40000"/>
                    </a:prstClr>
                  </a:outerShdw>
                </a:effectLst>
              </a:rPr>
              <a:t>Bio-Rindergulasch mit Kartoffeln         </a:t>
            </a:r>
            <a:r>
              <a:rPr lang="de-DE" sz="4800" u="sng" dirty="0">
                <a:ln w="0"/>
                <a:solidFill>
                  <a:prstClr val="black"/>
                </a:solidFill>
                <a:effectLst>
                  <a:outerShdw blurRad="38100" dist="19050" dir="2700000" algn="tl" rotWithShape="0">
                    <a:prstClr val="black">
                      <a:alpha val="40000"/>
                    </a:prstClr>
                  </a:outerShdw>
                </a:effectLst>
              </a:rPr>
              <a:t>oder</a:t>
            </a:r>
            <a:r>
              <a:rPr lang="de-DE" sz="4800" dirty="0">
                <a:ln w="0"/>
                <a:solidFill>
                  <a:prstClr val="black"/>
                </a:solidFill>
                <a:effectLst>
                  <a:outerShdw blurRad="38100" dist="19050" dir="2700000" algn="tl" rotWithShape="0">
                    <a:prstClr val="black">
                      <a:alpha val="40000"/>
                    </a:prstClr>
                  </a:outerShdw>
                </a:effectLst>
              </a:rPr>
              <a:t>  Falafel mit Kartoffel</a:t>
            </a:r>
          </a:p>
          <a:p>
            <a:pPr marL="0" lvl="0"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	Ampelgemüse</a:t>
            </a:r>
          </a:p>
          <a:p>
            <a:pPr marL="0" lvl="0"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	Joghurt</a:t>
            </a:r>
          </a:p>
          <a:p>
            <a:pPr marL="0" lvl="0" indent="0">
              <a:lnSpc>
                <a:spcPct val="100000"/>
              </a:lnSpc>
              <a:spcBef>
                <a:spcPts val="0"/>
              </a:spcBef>
              <a:buNone/>
            </a:pPr>
            <a:endParaRPr lang="de-DE" sz="5600" dirty="0">
              <a:ln w="0"/>
              <a:solidFill>
                <a:prstClr val="black"/>
              </a:solidFill>
              <a:effectLst>
                <a:outerShdw blurRad="38100" dist="19050" dir="2700000" algn="tl" rotWithShape="0">
                  <a:prstClr val="black">
                    <a:alpha val="40000"/>
                  </a:prstClr>
                </a:outerShdw>
              </a:effectLst>
            </a:endParaRPr>
          </a:p>
          <a:p>
            <a:pPr marL="0" lvl="0" indent="0">
              <a:lnSpc>
                <a:spcPct val="100000"/>
              </a:lnSpc>
              <a:spcBef>
                <a:spcPts val="0"/>
              </a:spcBef>
              <a:buNone/>
            </a:pPr>
            <a:r>
              <a:rPr lang="de-DE" sz="64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latin typeface="+mj-lt"/>
              </a:rPr>
              <a:t>Di – Vegetarisches Gericht</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Muschelnudelsuppe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Vegetarische Kartoffel – Gemüse - Pfanne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Salat und/oder Rohkost</a:t>
            </a:r>
          </a:p>
          <a:p>
            <a:pPr marL="914400" lvl="2" indent="0">
              <a:lnSpc>
                <a:spcPct val="100000"/>
              </a:lnSpc>
              <a:spcBef>
                <a:spcPts val="0"/>
              </a:spcBef>
              <a:buNone/>
            </a:pPr>
            <a:endParaRPr lang="de-DE" sz="4800" b="1" dirty="0">
              <a:ln w="0"/>
              <a:solidFill>
                <a:prstClr val="black"/>
              </a:solidFill>
              <a:effectLst>
                <a:outerShdw blurRad="38100" dist="19050" dir="2700000" algn="tl" rotWithShape="0">
                  <a:prstClr val="black">
                    <a:alpha val="40000"/>
                  </a:prstClr>
                </a:outerShdw>
              </a:effectLst>
            </a:endParaRPr>
          </a:p>
          <a:p>
            <a:pPr marL="0" indent="0">
              <a:lnSpc>
                <a:spcPct val="100000"/>
              </a:lnSpc>
              <a:spcBef>
                <a:spcPts val="0"/>
              </a:spcBef>
              <a:buNone/>
            </a:pPr>
            <a:r>
              <a:rPr lang="de-DE" sz="64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latin typeface="+mj-lt"/>
              </a:rPr>
              <a:t>Mi – Mehl/Süßspeise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Bio – Karottencremesuppe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Hausgemachte Apfelpfannkuchen mit Vanillesauce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Obst</a:t>
            </a:r>
          </a:p>
          <a:p>
            <a:pPr marL="914400" lvl="2" indent="0">
              <a:lnSpc>
                <a:spcPct val="100000"/>
              </a:lnSpc>
              <a:spcBef>
                <a:spcPts val="0"/>
              </a:spcBef>
              <a:buNone/>
            </a:pPr>
            <a:endParaRPr lang="de-DE" sz="4800" dirty="0">
              <a:ln w="0"/>
              <a:solidFill>
                <a:prstClr val="black"/>
              </a:solidFill>
              <a:effectLst>
                <a:outerShdw blurRad="38100" dist="19050" dir="2700000" algn="tl" rotWithShape="0">
                  <a:prstClr val="black">
                    <a:alpha val="40000"/>
                  </a:prstClr>
                </a:outerShdw>
              </a:effectLst>
            </a:endParaRPr>
          </a:p>
          <a:p>
            <a:pPr marL="0" indent="0">
              <a:lnSpc>
                <a:spcPct val="100000"/>
              </a:lnSpc>
              <a:spcBef>
                <a:spcPts val="0"/>
              </a:spcBef>
              <a:buNone/>
            </a:pPr>
            <a:r>
              <a:rPr lang="de-DE" sz="64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latin typeface="+mj-lt"/>
              </a:rPr>
              <a:t>Do – Nudelgericht</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Bio- Hühnernudelsuppe                        </a:t>
            </a:r>
            <a:r>
              <a:rPr lang="de-DE" sz="4800" u="sng" dirty="0">
                <a:ln w="0"/>
                <a:solidFill>
                  <a:prstClr val="black"/>
                </a:solidFill>
                <a:effectLst>
                  <a:outerShdw blurRad="38100" dist="19050" dir="2700000" algn="tl" rotWithShape="0">
                    <a:prstClr val="black">
                      <a:alpha val="40000"/>
                    </a:prstClr>
                  </a:outerShdw>
                </a:effectLst>
              </a:rPr>
              <a:t>oder</a:t>
            </a:r>
            <a:r>
              <a:rPr lang="de-DE" sz="4800" dirty="0">
                <a:ln w="0"/>
                <a:solidFill>
                  <a:prstClr val="black"/>
                </a:solidFill>
                <a:effectLst>
                  <a:outerShdw blurRad="38100" dist="19050" dir="2700000" algn="tl" rotWithShape="0">
                    <a:prstClr val="black">
                      <a:alpha val="40000"/>
                    </a:prstClr>
                  </a:outerShdw>
                </a:effectLst>
              </a:rPr>
              <a:t>    Muschelnudelsuppe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Tortellini mit Tomaten- Mozzarella oder Spinat- Füllung</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Bio Milchreis mit Zimt/Zucker oder Apfelmus</a:t>
            </a:r>
          </a:p>
          <a:p>
            <a:pPr marL="914400" lvl="2" indent="0">
              <a:lnSpc>
                <a:spcPct val="100000"/>
              </a:lnSpc>
              <a:spcBef>
                <a:spcPts val="0"/>
              </a:spcBef>
              <a:buNone/>
            </a:pPr>
            <a:endParaRPr lang="de-DE" sz="4800" dirty="0">
              <a:ln w="0"/>
              <a:solidFill>
                <a:prstClr val="black"/>
              </a:solidFill>
              <a:effectLst>
                <a:outerShdw blurRad="38100" dist="19050" dir="2700000" algn="tl" rotWithShape="0">
                  <a:prstClr val="black">
                    <a:alpha val="40000"/>
                  </a:prstClr>
                </a:outerShdw>
              </a:effectLst>
            </a:endParaRPr>
          </a:p>
          <a:p>
            <a:pPr marL="0" indent="0">
              <a:lnSpc>
                <a:spcPct val="100000"/>
              </a:lnSpc>
              <a:spcBef>
                <a:spcPts val="0"/>
              </a:spcBef>
              <a:buNone/>
            </a:pPr>
            <a:r>
              <a:rPr lang="de-DE" sz="6400" b="1" dirty="0">
                <a:ln w="0">
                  <a:solidFill>
                    <a:schemeClr val="tx1">
                      <a:lumMod val="95000"/>
                      <a:lumOff val="5000"/>
                    </a:schemeClr>
                  </a:solidFill>
                </a:ln>
                <a:solidFill>
                  <a:schemeClr val="accent6">
                    <a:lumMod val="75000"/>
                  </a:schemeClr>
                </a:solidFill>
                <a:effectLst>
                  <a:outerShdw blurRad="38100" dist="19050" dir="2700000" algn="tl" rotWithShape="0">
                    <a:prstClr val="black">
                      <a:alpha val="40000"/>
                    </a:prstClr>
                  </a:outerShdw>
                </a:effectLst>
                <a:latin typeface="+mj-lt"/>
              </a:rPr>
              <a:t>Fr – Fischgericht</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Kabeljaufiletschnitte in feiner Dillsauce</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Bio Vollkornreis </a:t>
            </a:r>
          </a:p>
          <a:p>
            <a:pPr marL="914400" lvl="2" indent="0">
              <a:lnSpc>
                <a:spcPct val="100000"/>
              </a:lnSpc>
              <a:spcBef>
                <a:spcPts val="0"/>
              </a:spcBef>
              <a:buNone/>
            </a:pPr>
            <a:r>
              <a:rPr lang="de-DE" sz="4800" dirty="0">
                <a:ln w="0"/>
                <a:solidFill>
                  <a:prstClr val="black"/>
                </a:solidFill>
                <a:effectLst>
                  <a:outerShdw blurRad="38100" dist="19050" dir="2700000" algn="tl" rotWithShape="0">
                    <a:prstClr val="black">
                      <a:alpha val="40000"/>
                    </a:prstClr>
                  </a:outerShdw>
                </a:effectLst>
              </a:rPr>
              <a:t>Bio Karottengemüse in leicht gebundener Soße</a:t>
            </a:r>
          </a:p>
          <a:p>
            <a:pPr marL="914400" lvl="2" indent="0">
              <a:lnSpc>
                <a:spcPct val="100000"/>
              </a:lnSpc>
              <a:spcBef>
                <a:spcPts val="0"/>
              </a:spcBef>
              <a:buNone/>
            </a:pPr>
            <a:endParaRPr lang="de-DE" sz="4800" dirty="0">
              <a:ln w="0"/>
              <a:solidFill>
                <a:prstClr val="black"/>
              </a:solidFill>
              <a:effectLst>
                <a:outerShdw blurRad="38100" dist="19050" dir="2700000" algn="tl" rotWithShape="0">
                  <a:prstClr val="black">
                    <a:alpha val="40000"/>
                  </a:prstClr>
                </a:outerShdw>
              </a:effectLst>
            </a:endParaRPr>
          </a:p>
          <a:p>
            <a:pPr marL="0" indent="0">
              <a:buNone/>
            </a:pPr>
            <a:endParaRPr lang="de-DE" sz="5600" b="1" dirty="0"/>
          </a:p>
          <a:p>
            <a:pPr marL="0" indent="0">
              <a:buNone/>
            </a:pP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524" y="245808"/>
            <a:ext cx="554111" cy="710537"/>
          </a:xfrm>
          <a:prstGeom prst="rect">
            <a:avLst/>
          </a:prstGeom>
          <a:noFill/>
          <a:ln>
            <a:noFill/>
          </a:ln>
        </p:spPr>
      </p:pic>
      <p:sp>
        <p:nvSpPr>
          <p:cNvPr id="20" name="Rechteck 19">
            <a:extLst>
              <a:ext uri="{FF2B5EF4-FFF2-40B4-BE49-F238E27FC236}">
                <a16:creationId xmlns:a16="http://schemas.microsoft.com/office/drawing/2014/main" id="{C5FD0221-1111-4CCA-B7FC-E08C4B1969AA}"/>
              </a:ext>
            </a:extLst>
          </p:cNvPr>
          <p:cNvSpPr/>
          <p:nvPr/>
        </p:nvSpPr>
        <p:spPr>
          <a:xfrm>
            <a:off x="3413763" y="1277673"/>
            <a:ext cx="5523722" cy="5161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a:ln w="0"/>
                <a:solidFill>
                  <a:schemeClr val="tx1"/>
                </a:solidFill>
                <a:effectLst>
                  <a:outerShdw blurRad="38100" dist="19050" dir="2700000" algn="tl" rotWithShape="0">
                    <a:schemeClr val="dk1">
                      <a:alpha val="40000"/>
                    </a:schemeClr>
                  </a:outerShdw>
                </a:effectLst>
              </a:rPr>
              <a:t>Mittagessen</a:t>
            </a:r>
            <a:endParaRPr lang="de-DE" sz="4000" b="1" dirty="0"/>
          </a:p>
        </p:txBody>
      </p:sp>
      <p:sp>
        <p:nvSpPr>
          <p:cNvPr id="7" name="Pfeil: Fünfeck 6">
            <a:extLst>
              <a:ext uri="{FF2B5EF4-FFF2-40B4-BE49-F238E27FC236}">
                <a16:creationId xmlns:a16="http://schemas.microsoft.com/office/drawing/2014/main" id="{BB4CECB0-8122-4B39-A7D5-D1CA59546563}"/>
              </a:ext>
            </a:extLst>
          </p:cNvPr>
          <p:cNvSpPr/>
          <p:nvPr/>
        </p:nvSpPr>
        <p:spPr>
          <a:xfrm rot="20708724">
            <a:off x="4703709" y="3418770"/>
            <a:ext cx="2164702" cy="91440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Speisepläne sind im Schulhaus einsehbar</a:t>
            </a:r>
            <a:endParaRPr lang="de-DE" dirty="0"/>
          </a:p>
        </p:txBody>
      </p:sp>
      <p:sp>
        <p:nvSpPr>
          <p:cNvPr id="8" name="Rechteck: diagonal liegende Ecken abgeschnitten 7">
            <a:extLst>
              <a:ext uri="{FF2B5EF4-FFF2-40B4-BE49-F238E27FC236}">
                <a16:creationId xmlns:a16="http://schemas.microsoft.com/office/drawing/2014/main" id="{26BDC25D-4776-441A-8CE8-FFE5F5C18024}"/>
              </a:ext>
            </a:extLst>
          </p:cNvPr>
          <p:cNvSpPr/>
          <p:nvPr/>
        </p:nvSpPr>
        <p:spPr>
          <a:xfrm>
            <a:off x="6895323" y="2062065"/>
            <a:ext cx="3865356" cy="2192694"/>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ln w="0"/>
                <a:solidFill>
                  <a:schemeClr val="tx1"/>
                </a:solidFill>
                <a:effectLst>
                  <a:outerShdw blurRad="38100" dist="19050" dir="2700000" algn="tl" rotWithShape="0">
                    <a:schemeClr val="dk1">
                      <a:alpha val="40000"/>
                    </a:schemeClr>
                  </a:outerShdw>
                </a:effectLst>
              </a:rPr>
              <a:t>	</a:t>
            </a:r>
            <a:r>
              <a:rPr lang="de-DE" b="1" dirty="0">
                <a:ln w="0"/>
                <a:solidFill>
                  <a:schemeClr val="tx1"/>
                </a:solidFill>
                <a:effectLst>
                  <a:outerShdw blurRad="38100" dist="19050" dir="2700000" algn="tl" rotWithShape="0">
                    <a:schemeClr val="dk1">
                      <a:alpha val="40000"/>
                    </a:schemeClr>
                  </a:outerShdw>
                </a:effectLst>
              </a:rPr>
              <a:t>Das ist drin</a:t>
            </a:r>
          </a:p>
          <a:p>
            <a:pPr algn="ctr"/>
            <a:r>
              <a:rPr lang="de-DE" sz="1200" dirty="0">
                <a:ln w="0"/>
                <a:solidFill>
                  <a:schemeClr val="tx1"/>
                </a:solidFill>
                <a:effectLst>
                  <a:outerShdw blurRad="38100" dist="19050" dir="2700000" algn="tl" rotWithShape="0">
                    <a:schemeClr val="dk1">
                      <a:alpha val="40000"/>
                    </a:schemeClr>
                  </a:outerShdw>
                </a:effectLst>
              </a:rPr>
              <a:t>Erntefrisches Gemüse und Obst</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Hochwertiges Fleisch aus der Region</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Selbst hergestellte Gemüse- und Fleischfonds</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Gehackte Kräuter und gemahlene </a:t>
            </a:r>
          </a:p>
          <a:p>
            <a:pPr algn="ctr"/>
            <a:r>
              <a:rPr lang="de-DE" sz="1200" dirty="0">
                <a:ln w="0"/>
                <a:solidFill>
                  <a:schemeClr val="tx1"/>
                </a:solidFill>
                <a:effectLst>
                  <a:outerShdw blurRad="38100" dist="19050" dir="2700000" algn="tl" rotWithShape="0">
                    <a:schemeClr val="dk1">
                      <a:alpha val="40000"/>
                    </a:schemeClr>
                  </a:outerShdw>
                </a:effectLst>
              </a:rPr>
              <a:t>Kräutersamen und –</a:t>
            </a:r>
            <a:r>
              <a:rPr lang="de-DE" sz="1200" dirty="0" err="1">
                <a:ln w="0"/>
                <a:solidFill>
                  <a:schemeClr val="tx1"/>
                </a:solidFill>
                <a:effectLst>
                  <a:outerShdw blurRad="38100" dist="19050" dir="2700000" algn="tl" rotWithShape="0">
                    <a:schemeClr val="dk1">
                      <a:alpha val="40000"/>
                    </a:schemeClr>
                  </a:outerShdw>
                </a:effectLst>
              </a:rPr>
              <a:t>knollen</a:t>
            </a:r>
            <a:endParaRPr lang="de-DE" sz="1200" dirty="0">
              <a:ln w="0"/>
              <a:solidFill>
                <a:schemeClr val="tx1"/>
              </a:solidFill>
              <a:effectLst>
                <a:outerShdw blurRad="38100" dist="19050" dir="2700000" algn="tl" rotWithShape="0">
                  <a:schemeClr val="dk1">
                    <a:alpha val="40000"/>
                  </a:schemeClr>
                </a:outerShdw>
              </a:effectLst>
            </a:endParaRP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Alles mild gewürzt</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Sparsamer Einsatz von jodiertem Speisesalz</a:t>
            </a:r>
            <a:endParaRPr lang="de-DE" sz="1200" dirty="0"/>
          </a:p>
        </p:txBody>
      </p:sp>
      <p:pic>
        <p:nvPicPr>
          <p:cNvPr id="21" name="Grafik 20">
            <a:extLst>
              <a:ext uri="{FF2B5EF4-FFF2-40B4-BE49-F238E27FC236}">
                <a16:creationId xmlns:a16="http://schemas.microsoft.com/office/drawing/2014/main" id="{F968D812-24A6-4DD7-B48A-8714769A2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3339" y="1721455"/>
            <a:ext cx="1154679" cy="1134655"/>
          </a:xfrm>
          <a:prstGeom prst="rect">
            <a:avLst/>
          </a:prstGeom>
        </p:spPr>
      </p:pic>
      <p:sp>
        <p:nvSpPr>
          <p:cNvPr id="22" name="Rechteck: diagonal liegende Ecken abgeschnitten 21">
            <a:extLst>
              <a:ext uri="{FF2B5EF4-FFF2-40B4-BE49-F238E27FC236}">
                <a16:creationId xmlns:a16="http://schemas.microsoft.com/office/drawing/2014/main" id="{C2EA80E7-BA85-4304-A78D-779EA2011D61}"/>
              </a:ext>
            </a:extLst>
          </p:cNvPr>
          <p:cNvSpPr/>
          <p:nvPr/>
        </p:nvSpPr>
        <p:spPr>
          <a:xfrm>
            <a:off x="6950065" y="4418045"/>
            <a:ext cx="3810614" cy="2286000"/>
          </a:xfrm>
          <a:prstGeom prst="snip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n w="0"/>
                <a:solidFill>
                  <a:schemeClr val="tx1"/>
                </a:solidFill>
                <a:effectLst>
                  <a:outerShdw blurRad="38100" dist="19050" dir="2700000" algn="tl" rotWithShape="0">
                    <a:schemeClr val="dk1">
                      <a:alpha val="40000"/>
                    </a:schemeClr>
                  </a:outerShdw>
                </a:effectLst>
              </a:rPr>
              <a:t>Das ist nicht drin</a:t>
            </a:r>
          </a:p>
          <a:p>
            <a:pPr algn="ctr"/>
            <a:r>
              <a:rPr lang="de-DE" sz="1200" dirty="0">
                <a:ln w="0"/>
                <a:solidFill>
                  <a:schemeClr val="tx1"/>
                </a:solidFill>
                <a:effectLst>
                  <a:outerShdw blurRad="38100" dist="19050" dir="2700000" algn="tl" rotWithShape="0">
                    <a:schemeClr val="dk1">
                      <a:alpha val="40000"/>
                    </a:schemeClr>
                  </a:outerShdw>
                </a:effectLst>
              </a:rPr>
              <a:t>Geschmacksverstärker</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Geschmacksverstärkende Zutaten wie Hefeextrakt und Würze</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Phosphat und Schmelzsalze</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Künstliche und natürliche Farbstoffe</a:t>
            </a:r>
          </a:p>
          <a:p>
            <a:pPr algn="ctr"/>
            <a:endParaRPr lang="de-DE" sz="8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19050" dir="2700000" algn="tl" rotWithShape="0">
                    <a:schemeClr val="dk1">
                      <a:alpha val="40000"/>
                    </a:schemeClr>
                  </a:outerShdw>
                </a:effectLst>
              </a:rPr>
              <a:t>Künstliche und naturidentische Aromen</a:t>
            </a:r>
            <a:endParaRPr lang="de-DE" sz="1200" dirty="0"/>
          </a:p>
        </p:txBody>
      </p:sp>
      <p:pic>
        <p:nvPicPr>
          <p:cNvPr id="26" name="Grafik 25">
            <a:extLst>
              <a:ext uri="{FF2B5EF4-FFF2-40B4-BE49-F238E27FC236}">
                <a16:creationId xmlns:a16="http://schemas.microsoft.com/office/drawing/2014/main" id="{60732C23-ED43-4CEF-8BD1-37CECC0086E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3762" b="26005"/>
          <a:stretch/>
        </p:blipFill>
        <p:spPr>
          <a:xfrm rot="20982641">
            <a:off x="10394871" y="4341401"/>
            <a:ext cx="1042263" cy="801127"/>
          </a:xfrm>
          <a:prstGeom prst="rect">
            <a:avLst/>
          </a:prstGeom>
        </p:spPr>
      </p:pic>
      <p:sp>
        <p:nvSpPr>
          <p:cNvPr id="10" name="Foliennummernplatzhalter 9">
            <a:extLst>
              <a:ext uri="{FF2B5EF4-FFF2-40B4-BE49-F238E27FC236}">
                <a16:creationId xmlns:a16="http://schemas.microsoft.com/office/drawing/2014/main" id="{6E2C3980-7605-4B6C-9B2A-A5FAEC10A058}"/>
              </a:ext>
            </a:extLst>
          </p:cNvPr>
          <p:cNvSpPr>
            <a:spLocks noGrp="1"/>
          </p:cNvSpPr>
          <p:nvPr>
            <p:ph type="sldNum" sz="quarter" idx="12"/>
          </p:nvPr>
        </p:nvSpPr>
        <p:spPr/>
        <p:txBody>
          <a:bodyPr/>
          <a:lstStyle/>
          <a:p>
            <a:fld id="{68A3BDE8-BCD1-4559-9937-B1EC632DD020}" type="slidenum">
              <a:rPr lang="de-DE" smtClean="0"/>
              <a:t>12</a:t>
            </a:fld>
            <a:endParaRPr lang="de-DE"/>
          </a:p>
        </p:txBody>
      </p:sp>
      <p:pic>
        <p:nvPicPr>
          <p:cNvPr id="15" name="Grafik 14">
            <a:extLst>
              <a:ext uri="{FF2B5EF4-FFF2-40B4-BE49-F238E27FC236}">
                <a16:creationId xmlns:a16="http://schemas.microsoft.com/office/drawing/2014/main" id="{AAF1FAAE-3612-4F44-9D8E-53B505EDEA07}"/>
              </a:ext>
            </a:extLst>
          </p:cNvPr>
          <p:cNvPicPr>
            <a:picLocks noChangeAspect="1"/>
          </p:cNvPicPr>
          <p:nvPr/>
        </p:nvPicPr>
        <p:blipFill>
          <a:blip r:embed="rId6"/>
          <a:stretch>
            <a:fillRect/>
          </a:stretch>
        </p:blipFill>
        <p:spPr>
          <a:xfrm>
            <a:off x="4385851" y="111906"/>
            <a:ext cx="1287626" cy="802324"/>
          </a:xfrm>
          <a:prstGeom prst="rect">
            <a:avLst/>
          </a:prstGeom>
        </p:spPr>
      </p:pic>
    </p:spTree>
    <p:extLst>
      <p:ext uri="{BB962C8B-B14F-4D97-AF65-F5344CB8AC3E}">
        <p14:creationId xmlns:p14="http://schemas.microsoft.com/office/powerpoint/2010/main" val="3526688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p:spPr>
        <p:txBody>
          <a:bodyPr>
            <a:normAutofit/>
          </a:bodyPr>
          <a:lstStyle/>
          <a:p>
            <a:pPr marL="0" indent="0">
              <a:buNone/>
            </a:pPr>
            <a:r>
              <a:rPr lang="de-DE" sz="2100" b="1" dirty="0"/>
              <a:t>     </a:t>
            </a:r>
            <a:r>
              <a:rPr lang="de-DE" sz="2000" b="1" dirty="0"/>
              <a:t>Hurra, mein Kind kommt in die Schule -</a:t>
            </a:r>
          </a:p>
          <a:p>
            <a:pPr marL="0" indent="0">
              <a:buNone/>
            </a:pPr>
            <a:r>
              <a:rPr lang="de-DE" sz="2000" b="1" dirty="0"/>
              <a:t>		Welches Kind darf im September in die Schule gehen?</a:t>
            </a:r>
          </a:p>
          <a:p>
            <a:pPr marL="0" indent="0">
              <a:buNone/>
            </a:pP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859" y="164183"/>
            <a:ext cx="554111" cy="710537"/>
          </a:xfrm>
          <a:prstGeom prst="rect">
            <a:avLst/>
          </a:prstGeom>
          <a:noFill/>
          <a:ln>
            <a:noFill/>
          </a:ln>
        </p:spPr>
      </p:pic>
      <p:pic>
        <p:nvPicPr>
          <p:cNvPr id="8" name="Grafik 7">
            <a:extLst>
              <a:ext uri="{FF2B5EF4-FFF2-40B4-BE49-F238E27FC236}">
                <a16:creationId xmlns:a16="http://schemas.microsoft.com/office/drawing/2014/main" id="{7CE14E93-B345-44BA-BA20-C2DB045DE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2145">
            <a:off x="9109054" y="907272"/>
            <a:ext cx="2300386" cy="1545035"/>
          </a:xfrm>
          <a:prstGeom prst="rect">
            <a:avLst/>
          </a:prstGeom>
        </p:spPr>
      </p:pic>
      <p:pic>
        <p:nvPicPr>
          <p:cNvPr id="6" name="Grafik 5">
            <a:extLst>
              <a:ext uri="{FF2B5EF4-FFF2-40B4-BE49-F238E27FC236}">
                <a16:creationId xmlns:a16="http://schemas.microsoft.com/office/drawing/2014/main" id="{6DBCC5E7-86F0-450F-B073-3AEE91B1E9D7}"/>
              </a:ext>
            </a:extLst>
          </p:cNvPr>
          <p:cNvPicPr>
            <a:picLocks noChangeAspect="1"/>
          </p:cNvPicPr>
          <p:nvPr/>
        </p:nvPicPr>
        <p:blipFill>
          <a:blip r:embed="rId5"/>
          <a:stretch>
            <a:fillRect/>
          </a:stretch>
        </p:blipFill>
        <p:spPr>
          <a:xfrm>
            <a:off x="1672184" y="2091490"/>
            <a:ext cx="7228623" cy="4766510"/>
          </a:xfrm>
          <a:prstGeom prst="rect">
            <a:avLst/>
          </a:prstGeom>
        </p:spPr>
      </p:pic>
      <p:sp>
        <p:nvSpPr>
          <p:cNvPr id="7" name="Foliennummernplatzhalter 6">
            <a:extLst>
              <a:ext uri="{FF2B5EF4-FFF2-40B4-BE49-F238E27FC236}">
                <a16:creationId xmlns:a16="http://schemas.microsoft.com/office/drawing/2014/main" id="{A8E33EE2-C321-4B2F-B8FE-B9EDE8FF87F1}"/>
              </a:ext>
            </a:extLst>
          </p:cNvPr>
          <p:cNvSpPr>
            <a:spLocks noGrp="1"/>
          </p:cNvSpPr>
          <p:nvPr>
            <p:ph type="sldNum" sz="quarter" idx="12"/>
          </p:nvPr>
        </p:nvSpPr>
        <p:spPr/>
        <p:txBody>
          <a:bodyPr/>
          <a:lstStyle/>
          <a:p>
            <a:fld id="{68A3BDE8-BCD1-4559-9937-B1EC632DD020}" type="slidenum">
              <a:rPr lang="de-DE" smtClean="0"/>
              <a:t>13</a:t>
            </a:fld>
            <a:endParaRPr lang="de-DE"/>
          </a:p>
        </p:txBody>
      </p:sp>
      <p:pic>
        <p:nvPicPr>
          <p:cNvPr id="10" name="Grafik 9">
            <a:extLst>
              <a:ext uri="{FF2B5EF4-FFF2-40B4-BE49-F238E27FC236}">
                <a16:creationId xmlns:a16="http://schemas.microsoft.com/office/drawing/2014/main" id="{85705BE7-E301-49EE-B7C1-EE6B5C806996}"/>
              </a:ext>
            </a:extLst>
          </p:cNvPr>
          <p:cNvPicPr>
            <a:picLocks noChangeAspect="1"/>
          </p:cNvPicPr>
          <p:nvPr/>
        </p:nvPicPr>
        <p:blipFill>
          <a:blip r:embed="rId6"/>
          <a:stretch>
            <a:fillRect/>
          </a:stretch>
        </p:blipFill>
        <p:spPr>
          <a:xfrm>
            <a:off x="4254315" y="136525"/>
            <a:ext cx="1287626" cy="802324"/>
          </a:xfrm>
          <a:prstGeom prst="rect">
            <a:avLst/>
          </a:prstGeom>
        </p:spPr>
      </p:pic>
    </p:spTree>
    <p:extLst>
      <p:ext uri="{BB962C8B-B14F-4D97-AF65-F5344CB8AC3E}">
        <p14:creationId xmlns:p14="http://schemas.microsoft.com/office/powerpoint/2010/main" val="2083080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52FED67-229A-42AE-BA92-01EE388C7F9D}"/>
              </a:ext>
            </a:extLst>
          </p:cNvPr>
          <p:cNvPicPr>
            <a:picLocks noChangeAspect="1"/>
          </p:cNvPicPr>
          <p:nvPr/>
        </p:nvPicPr>
        <p:blipFill>
          <a:blip r:embed="rId2">
            <a:lum/>
            <a:alphaModFix/>
          </a:blip>
          <a:srcRect/>
          <a:stretch>
            <a:fillRect/>
          </a:stretch>
        </p:blipFill>
        <p:spPr>
          <a:xfrm rot="738006">
            <a:off x="8923383" y="722689"/>
            <a:ext cx="2574605" cy="1532971"/>
          </a:xfrm>
          <a:prstGeom prst="rect">
            <a:avLst/>
          </a:prstGeom>
          <a:noFill/>
          <a:ln>
            <a:noFill/>
          </a:ln>
        </p:spPr>
      </p:pic>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p:spPr>
        <p:txBody>
          <a:bodyPr>
            <a:normAutofit/>
          </a:bodyPr>
          <a:lstStyle/>
          <a:p>
            <a:pPr marL="0" indent="0">
              <a:buNone/>
            </a:pPr>
            <a:r>
              <a:rPr lang="de-DE" sz="2000" b="1" dirty="0"/>
              <a:t>Hurra, mein Kind kommt in die Schule –</a:t>
            </a:r>
          </a:p>
          <a:p>
            <a:pPr marL="0" indent="0">
              <a:buNone/>
            </a:pPr>
            <a:r>
              <a:rPr lang="de-DE" sz="2000" b="1" dirty="0"/>
              <a:t>			Ist mein Kind schulfähig?</a:t>
            </a:r>
            <a:endParaRPr lang="de-DE" sz="1400" dirty="0"/>
          </a:p>
          <a:p>
            <a:pPr marL="0" indent="0">
              <a:buNone/>
            </a:pPr>
            <a:r>
              <a:rPr lang="de-DE" sz="1400" dirty="0"/>
              <a:t> </a:t>
            </a:r>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5756" y="208001"/>
            <a:ext cx="554111" cy="710537"/>
          </a:xfrm>
          <a:prstGeom prst="rect">
            <a:avLst/>
          </a:prstGeom>
          <a:noFill/>
          <a:ln>
            <a:noFill/>
          </a:ln>
        </p:spPr>
      </p:pic>
      <p:pic>
        <p:nvPicPr>
          <p:cNvPr id="8" name="Grafik 7">
            <a:extLst>
              <a:ext uri="{FF2B5EF4-FFF2-40B4-BE49-F238E27FC236}">
                <a16:creationId xmlns:a16="http://schemas.microsoft.com/office/drawing/2014/main" id="{D01082CB-B7C3-4145-B26B-14F5EB358AF1}"/>
              </a:ext>
            </a:extLst>
          </p:cNvPr>
          <p:cNvPicPr>
            <a:picLocks noChangeAspect="1"/>
          </p:cNvPicPr>
          <p:nvPr/>
        </p:nvPicPr>
        <p:blipFill>
          <a:blip r:embed="rId5"/>
          <a:stretch>
            <a:fillRect/>
          </a:stretch>
        </p:blipFill>
        <p:spPr>
          <a:xfrm>
            <a:off x="1764170" y="2082102"/>
            <a:ext cx="7661861" cy="4530090"/>
          </a:xfrm>
          <a:prstGeom prst="rect">
            <a:avLst/>
          </a:prstGeom>
        </p:spPr>
      </p:pic>
      <p:sp>
        <p:nvSpPr>
          <p:cNvPr id="7" name="Foliennummernplatzhalter 6">
            <a:extLst>
              <a:ext uri="{FF2B5EF4-FFF2-40B4-BE49-F238E27FC236}">
                <a16:creationId xmlns:a16="http://schemas.microsoft.com/office/drawing/2014/main" id="{C10010D3-BC4F-4C5E-8D5D-7C915A98EEA6}"/>
              </a:ext>
            </a:extLst>
          </p:cNvPr>
          <p:cNvSpPr>
            <a:spLocks noGrp="1"/>
          </p:cNvSpPr>
          <p:nvPr>
            <p:ph type="sldNum" sz="quarter" idx="12"/>
          </p:nvPr>
        </p:nvSpPr>
        <p:spPr/>
        <p:txBody>
          <a:bodyPr/>
          <a:lstStyle/>
          <a:p>
            <a:fld id="{68A3BDE8-BCD1-4559-9937-B1EC632DD020}" type="slidenum">
              <a:rPr lang="de-DE" smtClean="0"/>
              <a:t>14</a:t>
            </a:fld>
            <a:endParaRPr lang="de-DE"/>
          </a:p>
        </p:txBody>
      </p:sp>
      <p:pic>
        <p:nvPicPr>
          <p:cNvPr id="10" name="Grafik 9">
            <a:extLst>
              <a:ext uri="{FF2B5EF4-FFF2-40B4-BE49-F238E27FC236}">
                <a16:creationId xmlns:a16="http://schemas.microsoft.com/office/drawing/2014/main" id="{CC15A4D6-29C3-432B-9C5D-A16410447DB3}"/>
              </a:ext>
            </a:extLst>
          </p:cNvPr>
          <p:cNvPicPr>
            <a:picLocks noChangeAspect="1"/>
          </p:cNvPicPr>
          <p:nvPr/>
        </p:nvPicPr>
        <p:blipFill>
          <a:blip r:embed="rId6"/>
          <a:stretch>
            <a:fillRect/>
          </a:stretch>
        </p:blipFill>
        <p:spPr>
          <a:xfrm>
            <a:off x="4307474" y="136525"/>
            <a:ext cx="1287626" cy="802324"/>
          </a:xfrm>
          <a:prstGeom prst="rect">
            <a:avLst/>
          </a:prstGeom>
        </p:spPr>
      </p:pic>
    </p:spTree>
    <p:extLst>
      <p:ext uri="{BB962C8B-B14F-4D97-AF65-F5344CB8AC3E}">
        <p14:creationId xmlns:p14="http://schemas.microsoft.com/office/powerpoint/2010/main" val="130941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52FED67-229A-42AE-BA92-01EE388C7F9D}"/>
              </a:ext>
            </a:extLst>
          </p:cNvPr>
          <p:cNvPicPr>
            <a:picLocks noChangeAspect="1"/>
          </p:cNvPicPr>
          <p:nvPr/>
        </p:nvPicPr>
        <p:blipFill>
          <a:blip r:embed="rId2">
            <a:lum/>
            <a:alphaModFix/>
          </a:blip>
          <a:srcRect/>
          <a:stretch>
            <a:fillRect/>
          </a:stretch>
        </p:blipFill>
        <p:spPr>
          <a:xfrm rot="738006">
            <a:off x="8821482" y="483441"/>
            <a:ext cx="2574605" cy="1532971"/>
          </a:xfrm>
          <a:prstGeom prst="rect">
            <a:avLst/>
          </a:prstGeom>
          <a:noFill/>
          <a:ln>
            <a:noFill/>
          </a:ln>
        </p:spPr>
      </p:pic>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p:spPr>
        <p:txBody>
          <a:bodyPr>
            <a:normAutofit/>
          </a:bodyPr>
          <a:lstStyle/>
          <a:p>
            <a:pPr marL="0" indent="0" algn="ctr">
              <a:buNone/>
            </a:pPr>
            <a:r>
              <a:rPr lang="de-DE" sz="2100" b="1" dirty="0"/>
              <a:t>     </a:t>
            </a:r>
            <a:endParaRPr lang="de-DE" sz="1400" dirty="0"/>
          </a:p>
          <a:p>
            <a:pPr marL="0" indent="0">
              <a:buNone/>
            </a:pPr>
            <a:endParaRPr lang="de-DE" sz="2000" b="1" dirty="0"/>
          </a:p>
          <a:p>
            <a:pPr marL="0" indent="0">
              <a:buNone/>
            </a:pPr>
            <a:r>
              <a:rPr lang="de-DE" sz="2000" b="1" dirty="0"/>
              <a:t>		</a:t>
            </a:r>
          </a:p>
          <a:p>
            <a:pPr marL="0" indent="0">
              <a:buNone/>
            </a:pPr>
            <a:endParaRPr lang="de-DE" sz="1400" b="1"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7525" y="226798"/>
            <a:ext cx="554111" cy="710537"/>
          </a:xfrm>
          <a:prstGeom prst="rect">
            <a:avLst/>
          </a:prstGeom>
          <a:noFill/>
          <a:ln>
            <a:noFill/>
          </a:ln>
        </p:spPr>
      </p:pic>
      <p:sp>
        <p:nvSpPr>
          <p:cNvPr id="7" name="Textfeld 6">
            <a:extLst>
              <a:ext uri="{FF2B5EF4-FFF2-40B4-BE49-F238E27FC236}">
                <a16:creationId xmlns:a16="http://schemas.microsoft.com/office/drawing/2014/main" id="{FB8A74E4-4CEA-44CC-8AC4-E6C21CCAE29A}"/>
              </a:ext>
            </a:extLst>
          </p:cNvPr>
          <p:cNvSpPr txBox="1"/>
          <p:nvPr/>
        </p:nvSpPr>
        <p:spPr>
          <a:xfrm>
            <a:off x="218114" y="1430307"/>
            <a:ext cx="8945916" cy="76760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Das </a:t>
            </a:r>
            <a:r>
              <a:rPr lang="en-US" sz="4000" kern="1200" dirty="0" err="1">
                <a:solidFill>
                  <a:schemeClr val="tx1"/>
                </a:solidFill>
                <a:latin typeface="+mj-lt"/>
                <a:ea typeface="+mj-ea"/>
                <a:cs typeface="+mj-cs"/>
              </a:rPr>
              <a:t>ist</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uns</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als</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Schulfamilie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wichtig</a:t>
            </a:r>
            <a:r>
              <a:rPr lang="en-US" sz="4000" kern="1200" dirty="0">
                <a:solidFill>
                  <a:schemeClr val="tx1"/>
                </a:solidFill>
                <a:latin typeface="+mj-lt"/>
                <a:ea typeface="+mj-ea"/>
                <a:cs typeface="+mj-cs"/>
              </a:rPr>
              <a:t>:</a:t>
            </a:r>
          </a:p>
        </p:txBody>
      </p:sp>
      <p:pic>
        <p:nvPicPr>
          <p:cNvPr id="11" name="Grafik 10">
            <a:extLst>
              <a:ext uri="{FF2B5EF4-FFF2-40B4-BE49-F238E27FC236}">
                <a16:creationId xmlns:a16="http://schemas.microsoft.com/office/drawing/2014/main" id="{E27E6AA3-27AF-48DD-9364-66BF73CB3CC3}"/>
              </a:ext>
            </a:extLst>
          </p:cNvPr>
          <p:cNvPicPr>
            <a:picLocks noChangeAspect="1"/>
          </p:cNvPicPr>
          <p:nvPr/>
        </p:nvPicPr>
        <p:blipFill>
          <a:blip r:embed="rId5"/>
          <a:stretch>
            <a:fillRect/>
          </a:stretch>
        </p:blipFill>
        <p:spPr>
          <a:xfrm>
            <a:off x="1129158" y="2411383"/>
            <a:ext cx="9631680" cy="3703320"/>
          </a:xfrm>
          <a:prstGeom prst="rect">
            <a:avLst/>
          </a:prstGeom>
        </p:spPr>
      </p:pic>
      <p:sp>
        <p:nvSpPr>
          <p:cNvPr id="9" name="Foliennummernplatzhalter 8">
            <a:extLst>
              <a:ext uri="{FF2B5EF4-FFF2-40B4-BE49-F238E27FC236}">
                <a16:creationId xmlns:a16="http://schemas.microsoft.com/office/drawing/2014/main" id="{EAD1A33C-FF20-45D2-AB5B-5F137678D464}"/>
              </a:ext>
            </a:extLst>
          </p:cNvPr>
          <p:cNvSpPr>
            <a:spLocks noGrp="1"/>
          </p:cNvSpPr>
          <p:nvPr>
            <p:ph type="sldNum" sz="quarter" idx="12"/>
          </p:nvPr>
        </p:nvSpPr>
        <p:spPr/>
        <p:txBody>
          <a:bodyPr/>
          <a:lstStyle/>
          <a:p>
            <a:fld id="{68A3BDE8-BCD1-4559-9937-B1EC632DD020}" type="slidenum">
              <a:rPr lang="de-DE" smtClean="0"/>
              <a:t>15</a:t>
            </a:fld>
            <a:endParaRPr lang="de-DE"/>
          </a:p>
        </p:txBody>
      </p:sp>
      <p:pic>
        <p:nvPicPr>
          <p:cNvPr id="12" name="Grafik 11">
            <a:extLst>
              <a:ext uri="{FF2B5EF4-FFF2-40B4-BE49-F238E27FC236}">
                <a16:creationId xmlns:a16="http://schemas.microsoft.com/office/drawing/2014/main" id="{84EE86A5-1A5C-49FA-A2E0-1E061B67D38B}"/>
              </a:ext>
            </a:extLst>
          </p:cNvPr>
          <p:cNvPicPr>
            <a:picLocks noChangeAspect="1"/>
          </p:cNvPicPr>
          <p:nvPr/>
        </p:nvPicPr>
        <p:blipFill>
          <a:blip r:embed="rId6"/>
          <a:stretch>
            <a:fillRect/>
          </a:stretch>
        </p:blipFill>
        <p:spPr>
          <a:xfrm>
            <a:off x="4237603" y="120088"/>
            <a:ext cx="1287626" cy="802324"/>
          </a:xfrm>
          <a:prstGeom prst="rect">
            <a:avLst/>
          </a:prstGeom>
        </p:spPr>
      </p:pic>
    </p:spTree>
    <p:extLst>
      <p:ext uri="{BB962C8B-B14F-4D97-AF65-F5344CB8AC3E}">
        <p14:creationId xmlns:p14="http://schemas.microsoft.com/office/powerpoint/2010/main" val="5853261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92E047-3CAB-4111-9D4F-A74DFC0CAF96}"/>
              </a:ext>
            </a:extLst>
          </p:cNvPr>
          <p:cNvPicPr>
            <a:picLocks noChangeAspect="1"/>
          </p:cNvPicPr>
          <p:nvPr/>
        </p:nvPicPr>
        <p:blipFill>
          <a:blip r:embed="rId2"/>
          <a:stretch>
            <a:fillRect/>
          </a:stretch>
        </p:blipFill>
        <p:spPr>
          <a:xfrm>
            <a:off x="528637" y="309562"/>
            <a:ext cx="11134725" cy="6238875"/>
          </a:xfrm>
          <a:prstGeom prst="rect">
            <a:avLst/>
          </a:prstGeom>
        </p:spPr>
      </p:pic>
      <p:sp>
        <p:nvSpPr>
          <p:cNvPr id="4" name="Foliennummernplatzhalter 3">
            <a:extLst>
              <a:ext uri="{FF2B5EF4-FFF2-40B4-BE49-F238E27FC236}">
                <a16:creationId xmlns:a16="http://schemas.microsoft.com/office/drawing/2014/main" id="{4E85F6D3-27E3-4FCC-A5D8-3136118B2952}"/>
              </a:ext>
            </a:extLst>
          </p:cNvPr>
          <p:cNvSpPr>
            <a:spLocks noGrp="1"/>
          </p:cNvSpPr>
          <p:nvPr>
            <p:ph type="sldNum" sz="quarter" idx="12"/>
          </p:nvPr>
        </p:nvSpPr>
        <p:spPr/>
        <p:txBody>
          <a:bodyPr/>
          <a:lstStyle/>
          <a:p>
            <a:fld id="{68A3BDE8-BCD1-4559-9937-B1EC632DD020}" type="slidenum">
              <a:rPr lang="de-DE" smtClean="0"/>
              <a:t>16</a:t>
            </a:fld>
            <a:endParaRPr lang="de-DE"/>
          </a:p>
        </p:txBody>
      </p:sp>
    </p:spTree>
    <p:extLst>
      <p:ext uri="{BB962C8B-B14F-4D97-AF65-F5344CB8AC3E}">
        <p14:creationId xmlns:p14="http://schemas.microsoft.com/office/powerpoint/2010/main" val="360223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ucke selbst! Warnschilder zum Ausdrucken">
            <a:extLst>
              <a:ext uri="{FF2B5EF4-FFF2-40B4-BE49-F238E27FC236}">
                <a16:creationId xmlns:a16="http://schemas.microsoft.com/office/drawing/2014/main" id="{C868CCDB-DC4F-4D5B-9FCE-6150990E0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 y="2365248"/>
            <a:ext cx="3897890" cy="2757250"/>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a:extLst>
              <a:ext uri="{FF2B5EF4-FFF2-40B4-BE49-F238E27FC236}">
                <a16:creationId xmlns:a16="http://schemas.microsoft.com/office/drawing/2014/main" id="{D0869119-7E2D-4C34-B7CD-27F3766420EA}"/>
              </a:ext>
            </a:extLst>
          </p:cNvPr>
          <p:cNvSpPr/>
          <p:nvPr/>
        </p:nvSpPr>
        <p:spPr>
          <a:xfrm>
            <a:off x="616293" y="2654618"/>
            <a:ext cx="3006599" cy="21246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dirty="0"/>
              <a:t>Mit der Anmeldung hochladen oder zum Schuleinschreibetag mitbringen!</a:t>
            </a:r>
          </a:p>
        </p:txBody>
      </p:sp>
      <p:pic>
        <p:nvPicPr>
          <p:cNvPr id="4" name="Grafik 3">
            <a:extLst>
              <a:ext uri="{FF2B5EF4-FFF2-40B4-BE49-F238E27FC236}">
                <a16:creationId xmlns:a16="http://schemas.microsoft.com/office/drawing/2014/main" id="{E4F61382-B9B8-41B9-B26F-AFA3F9021E5D}"/>
              </a:ext>
            </a:extLst>
          </p:cNvPr>
          <p:cNvPicPr>
            <a:picLocks noChangeAspect="1"/>
          </p:cNvPicPr>
          <p:nvPr/>
        </p:nvPicPr>
        <p:blipFill>
          <a:blip r:embed="rId3"/>
          <a:stretch>
            <a:fillRect/>
          </a:stretch>
        </p:blipFill>
        <p:spPr>
          <a:xfrm>
            <a:off x="616294" y="243212"/>
            <a:ext cx="2584159" cy="620704"/>
          </a:xfrm>
          <a:prstGeom prst="rect">
            <a:avLst/>
          </a:prstGeom>
        </p:spPr>
      </p:pic>
      <p:sp>
        <p:nvSpPr>
          <p:cNvPr id="5" name="Foliennummernplatzhalter 4">
            <a:extLst>
              <a:ext uri="{FF2B5EF4-FFF2-40B4-BE49-F238E27FC236}">
                <a16:creationId xmlns:a16="http://schemas.microsoft.com/office/drawing/2014/main" id="{33D7A797-061B-4B70-AFF6-D318DFE0E053}"/>
              </a:ext>
            </a:extLst>
          </p:cNvPr>
          <p:cNvSpPr>
            <a:spLocks noGrp="1"/>
          </p:cNvSpPr>
          <p:nvPr>
            <p:ph type="sldNum" sz="quarter" idx="12"/>
          </p:nvPr>
        </p:nvSpPr>
        <p:spPr/>
        <p:txBody>
          <a:bodyPr/>
          <a:lstStyle/>
          <a:p>
            <a:fld id="{68A3BDE8-BCD1-4559-9937-B1EC632DD020}" type="slidenum">
              <a:rPr lang="de-DE" smtClean="0"/>
              <a:t>17</a:t>
            </a:fld>
            <a:endParaRPr lang="de-DE"/>
          </a:p>
        </p:txBody>
      </p:sp>
      <p:pic>
        <p:nvPicPr>
          <p:cNvPr id="6" name="Grafik 5">
            <a:extLst>
              <a:ext uri="{FF2B5EF4-FFF2-40B4-BE49-F238E27FC236}">
                <a16:creationId xmlns:a16="http://schemas.microsoft.com/office/drawing/2014/main" id="{3704709A-FD22-4ECE-97D6-AD7A8EAEC358}"/>
              </a:ext>
            </a:extLst>
          </p:cNvPr>
          <p:cNvPicPr>
            <a:picLocks noChangeAspect="1"/>
          </p:cNvPicPr>
          <p:nvPr/>
        </p:nvPicPr>
        <p:blipFill>
          <a:blip r:embed="rId4"/>
          <a:stretch>
            <a:fillRect/>
          </a:stretch>
        </p:blipFill>
        <p:spPr>
          <a:xfrm>
            <a:off x="8490129" y="963168"/>
            <a:ext cx="3612919" cy="5145024"/>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2" name="Grafik 1">
            <a:extLst>
              <a:ext uri="{FF2B5EF4-FFF2-40B4-BE49-F238E27FC236}">
                <a16:creationId xmlns:a16="http://schemas.microsoft.com/office/drawing/2014/main" id="{8B8F8A30-9929-4FF2-A348-62EB33A8AA7C}"/>
              </a:ext>
            </a:extLst>
          </p:cNvPr>
          <p:cNvPicPr>
            <a:picLocks noChangeAspect="1"/>
          </p:cNvPicPr>
          <p:nvPr/>
        </p:nvPicPr>
        <p:blipFill>
          <a:blip r:embed="rId5"/>
          <a:stretch>
            <a:fillRect/>
          </a:stretch>
        </p:blipFill>
        <p:spPr>
          <a:xfrm>
            <a:off x="3896343" y="553564"/>
            <a:ext cx="4362274" cy="5911095"/>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316646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2740388-B526-4590-A4BC-FE242D70F785}"/>
              </a:ext>
            </a:extLst>
          </p:cNvPr>
          <p:cNvSpPr>
            <a:spLocks noGrp="1"/>
          </p:cNvSpPr>
          <p:nvPr>
            <p:ph type="sldNum" sz="quarter" idx="12"/>
          </p:nvPr>
        </p:nvSpPr>
        <p:spPr/>
        <p:txBody>
          <a:bodyPr/>
          <a:lstStyle/>
          <a:p>
            <a:fld id="{68A3BDE8-BCD1-4559-9937-B1EC632DD020}" type="slidenum">
              <a:rPr lang="de-DE" smtClean="0"/>
              <a:t>18</a:t>
            </a:fld>
            <a:endParaRPr lang="de-DE"/>
          </a:p>
        </p:txBody>
      </p:sp>
      <p:pic>
        <p:nvPicPr>
          <p:cNvPr id="3" name="Grafik 2">
            <a:extLst>
              <a:ext uri="{FF2B5EF4-FFF2-40B4-BE49-F238E27FC236}">
                <a16:creationId xmlns:a16="http://schemas.microsoft.com/office/drawing/2014/main" id="{CF4A0784-C55B-4D77-AAB4-D5D60EA830E5}"/>
              </a:ext>
            </a:extLst>
          </p:cNvPr>
          <p:cNvPicPr>
            <a:picLocks noChangeAspect="1"/>
          </p:cNvPicPr>
          <p:nvPr/>
        </p:nvPicPr>
        <p:blipFill>
          <a:blip r:embed="rId2"/>
          <a:stretch>
            <a:fillRect/>
          </a:stretch>
        </p:blipFill>
        <p:spPr>
          <a:xfrm>
            <a:off x="6266202" y="249936"/>
            <a:ext cx="4219634" cy="6358128"/>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4" name="Picture 2" descr="Drucke selbst! Warnschilder zum Ausdrucken">
            <a:extLst>
              <a:ext uri="{FF2B5EF4-FFF2-40B4-BE49-F238E27FC236}">
                <a16:creationId xmlns:a16="http://schemas.microsoft.com/office/drawing/2014/main" id="{A6C76619-83E9-449E-A51B-7BA214BF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77" y="2050375"/>
            <a:ext cx="3897890" cy="2757250"/>
          </a:xfrm>
          <a:prstGeom prst="rect">
            <a:avLst/>
          </a:prstGeom>
          <a:noFill/>
          <a:extLst>
            <a:ext uri="{909E8E84-426E-40DD-AFC4-6F175D3DCCD1}">
              <a14:hiddenFill xmlns:a14="http://schemas.microsoft.com/office/drawing/2010/main">
                <a:solidFill>
                  <a:srgbClr val="FFFFFF"/>
                </a:solidFill>
              </a14:hiddenFill>
            </a:ext>
          </a:extLst>
        </p:spPr>
      </p:pic>
      <p:sp>
        <p:nvSpPr>
          <p:cNvPr id="5" name="Pfeil: nach rechts 4">
            <a:extLst>
              <a:ext uri="{FF2B5EF4-FFF2-40B4-BE49-F238E27FC236}">
                <a16:creationId xmlns:a16="http://schemas.microsoft.com/office/drawing/2014/main" id="{8C6FC1AE-A7A2-4BAE-9152-06774012218E}"/>
              </a:ext>
            </a:extLst>
          </p:cNvPr>
          <p:cNvSpPr/>
          <p:nvPr/>
        </p:nvSpPr>
        <p:spPr>
          <a:xfrm>
            <a:off x="1299045" y="2366677"/>
            <a:ext cx="3006599" cy="21246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dirty="0"/>
              <a:t>Mit der Anmeldung hochladen oder zum Schuleinschreibetag mitbringen!</a:t>
            </a:r>
          </a:p>
        </p:txBody>
      </p:sp>
    </p:spTree>
    <p:extLst>
      <p:ext uri="{BB962C8B-B14F-4D97-AF65-F5344CB8AC3E}">
        <p14:creationId xmlns:p14="http://schemas.microsoft.com/office/powerpoint/2010/main" val="407967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7528F1C-E104-479E-A612-34241F0C1D0C}"/>
              </a:ext>
            </a:extLst>
          </p:cNvPr>
          <p:cNvPicPr>
            <a:picLocks noChangeAspect="1"/>
          </p:cNvPicPr>
          <p:nvPr/>
        </p:nvPicPr>
        <p:blipFill>
          <a:blip r:embed="rId2"/>
          <a:stretch>
            <a:fillRect/>
          </a:stretch>
        </p:blipFill>
        <p:spPr>
          <a:xfrm>
            <a:off x="7496092" y="24754"/>
            <a:ext cx="4317956" cy="6808492"/>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pic>
        <p:nvPicPr>
          <p:cNvPr id="4" name="Grafik 3">
            <a:extLst>
              <a:ext uri="{FF2B5EF4-FFF2-40B4-BE49-F238E27FC236}">
                <a16:creationId xmlns:a16="http://schemas.microsoft.com/office/drawing/2014/main" id="{A79E4E2B-5F5A-4F9B-8ED1-42225572D00D}"/>
              </a:ext>
            </a:extLst>
          </p:cNvPr>
          <p:cNvPicPr>
            <a:picLocks noChangeAspect="1"/>
          </p:cNvPicPr>
          <p:nvPr/>
        </p:nvPicPr>
        <p:blipFill>
          <a:blip r:embed="rId3"/>
          <a:stretch>
            <a:fillRect/>
          </a:stretch>
        </p:blipFill>
        <p:spPr>
          <a:xfrm>
            <a:off x="2784236" y="24752"/>
            <a:ext cx="4442234" cy="6808493"/>
          </a:xfrm>
          <a:prstGeom prst="rect">
            <a:avLst/>
          </a:prstGeom>
          <a:ln w="88900" cap="sq" cmpd="thickThin">
            <a:solidFill>
              <a:schemeClr val="accent1">
                <a:lumMod val="60000"/>
                <a:lumOff val="40000"/>
              </a:schemeClr>
            </a:solidFill>
            <a:prstDash val="solid"/>
            <a:miter lim="800000"/>
          </a:ln>
          <a:effectLst>
            <a:innerShdw blurRad="76200">
              <a:srgbClr val="000000"/>
            </a:innerShdw>
          </a:effectLst>
        </p:spPr>
      </p:pic>
      <p:sp>
        <p:nvSpPr>
          <p:cNvPr id="2" name="Foliennummernplatzhalter 1">
            <a:extLst>
              <a:ext uri="{FF2B5EF4-FFF2-40B4-BE49-F238E27FC236}">
                <a16:creationId xmlns:a16="http://schemas.microsoft.com/office/drawing/2014/main" id="{F88BB1E1-3726-459E-A343-17A66287E753}"/>
              </a:ext>
            </a:extLst>
          </p:cNvPr>
          <p:cNvSpPr>
            <a:spLocks noGrp="1"/>
          </p:cNvSpPr>
          <p:nvPr>
            <p:ph type="sldNum" sz="quarter" idx="12"/>
          </p:nvPr>
        </p:nvSpPr>
        <p:spPr/>
        <p:txBody>
          <a:bodyPr/>
          <a:lstStyle/>
          <a:p>
            <a:fld id="{68A3BDE8-BCD1-4559-9937-B1EC632DD020}" type="slidenum">
              <a:rPr lang="de-DE" smtClean="0"/>
              <a:t>19</a:t>
            </a:fld>
            <a:endParaRPr lang="de-DE"/>
          </a:p>
        </p:txBody>
      </p:sp>
      <p:pic>
        <p:nvPicPr>
          <p:cNvPr id="5" name="Picture 2" descr="Drucke selbst! Warnschilder zum Ausdrucken">
            <a:extLst>
              <a:ext uri="{FF2B5EF4-FFF2-40B4-BE49-F238E27FC236}">
                <a16:creationId xmlns:a16="http://schemas.microsoft.com/office/drawing/2014/main" id="{38819073-F4EF-436D-A500-7D9F4F95F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57" y="2601003"/>
            <a:ext cx="2341057" cy="1655993"/>
          </a:xfrm>
          <a:prstGeom prst="rect">
            <a:avLst/>
          </a:prstGeom>
          <a:noFill/>
          <a:extLst>
            <a:ext uri="{909E8E84-426E-40DD-AFC4-6F175D3DCCD1}">
              <a14:hiddenFill xmlns:a14="http://schemas.microsoft.com/office/drawing/2010/main">
                <a:solidFill>
                  <a:srgbClr val="FFFFFF"/>
                </a:solidFill>
              </a14:hiddenFill>
            </a:ext>
          </a:extLst>
        </p:spPr>
      </p:pic>
      <p:sp>
        <p:nvSpPr>
          <p:cNvPr id="6" name="Pfeil: nach rechts 5">
            <a:extLst>
              <a:ext uri="{FF2B5EF4-FFF2-40B4-BE49-F238E27FC236}">
                <a16:creationId xmlns:a16="http://schemas.microsoft.com/office/drawing/2014/main" id="{47B20835-FD6D-4852-B3D3-6F87C189C220}"/>
              </a:ext>
            </a:extLst>
          </p:cNvPr>
          <p:cNvSpPr/>
          <p:nvPr/>
        </p:nvSpPr>
        <p:spPr>
          <a:xfrm>
            <a:off x="377952" y="2807577"/>
            <a:ext cx="1970778" cy="144941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e-DE" b="1" dirty="0"/>
          </a:p>
          <a:p>
            <a:pPr algn="ctr"/>
            <a:endParaRPr lang="de-DE" b="1" dirty="0"/>
          </a:p>
          <a:p>
            <a:pPr algn="ctr"/>
            <a:endParaRPr lang="de-DE" sz="1600" b="1" dirty="0"/>
          </a:p>
          <a:p>
            <a:pPr algn="ctr"/>
            <a:r>
              <a:rPr lang="de-DE" sz="1600" b="1" dirty="0"/>
              <a:t>Hochladen oder Mitbringen!</a:t>
            </a:r>
          </a:p>
          <a:p>
            <a:pPr algn="ctr"/>
            <a:endParaRPr lang="de-DE" b="1" dirty="0"/>
          </a:p>
          <a:p>
            <a:pPr algn="ctr"/>
            <a:endParaRPr lang="de-DE" b="1" dirty="0"/>
          </a:p>
          <a:p>
            <a:pPr algn="ctr"/>
            <a:endParaRPr lang="de-DE" b="1" dirty="0"/>
          </a:p>
        </p:txBody>
      </p:sp>
    </p:spTree>
    <p:extLst>
      <p:ext uri="{BB962C8B-B14F-4D97-AF65-F5344CB8AC3E}">
        <p14:creationId xmlns:p14="http://schemas.microsoft.com/office/powerpoint/2010/main" val="363082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abgerundete Ecken 10">
            <a:extLst>
              <a:ext uri="{FF2B5EF4-FFF2-40B4-BE49-F238E27FC236}">
                <a16:creationId xmlns:a16="http://schemas.microsoft.com/office/drawing/2014/main" id="{C2524101-6B88-44E2-88AF-B103D95E5177}"/>
              </a:ext>
            </a:extLst>
          </p:cNvPr>
          <p:cNvSpPr/>
          <p:nvPr/>
        </p:nvSpPr>
        <p:spPr>
          <a:xfrm>
            <a:off x="2369977" y="1343609"/>
            <a:ext cx="7417836" cy="3626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n w="0"/>
                <a:solidFill>
                  <a:schemeClr val="tx1"/>
                </a:solidFill>
                <a:effectLst>
                  <a:outerShdw blurRad="38100" dist="19050" dir="2700000" algn="tl" rotWithShape="0">
                    <a:schemeClr val="dk1">
                      <a:alpha val="40000"/>
                    </a:schemeClr>
                  </a:outerShdw>
                </a:effectLst>
              </a:rPr>
              <a:t>Allgemeine Informationen</a:t>
            </a:r>
          </a:p>
        </p:txBody>
      </p:sp>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710538"/>
          </a:xfrm>
        </p:spPr>
        <p:txBody>
          <a:bodyPr>
            <a:normAutofit fontScale="90000"/>
          </a:bodyPr>
          <a:lstStyle/>
          <a:p>
            <a:pPr algn="ctr"/>
            <a:br>
              <a:rPr lang="de-DE" sz="1200" dirty="0"/>
            </a:br>
            <a:br>
              <a:rPr lang="de-DE" sz="1200" dirty="0"/>
            </a:br>
            <a:br>
              <a:rPr lang="de-DE" sz="1200" dirty="0"/>
            </a:br>
            <a:br>
              <a:rPr lang="de-DE" sz="1200" dirty="0"/>
            </a:br>
            <a:r>
              <a:rPr lang="de-DE" sz="1200" dirty="0"/>
              <a:t>Grundschule an der Münchener Straße      </a:t>
            </a:r>
            <a:r>
              <a:rPr lang="de-DE" sz="1300" dirty="0"/>
              <a:t>&amp;</a:t>
            </a:r>
            <a:r>
              <a:rPr lang="de-DE" sz="1200" dirty="0"/>
              <a:t>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sz="half" idx="1"/>
          </p:nvPr>
        </p:nvSpPr>
        <p:spPr>
          <a:solidFill>
            <a:schemeClr val="accent4">
              <a:lumMod val="20000"/>
              <a:lumOff val="80000"/>
            </a:schemeClr>
          </a:solidFill>
        </p:spPr>
        <p:txBody>
          <a:bodyPr>
            <a:normAutofit fontScale="25000" lnSpcReduction="20000"/>
          </a:bodyPr>
          <a:lstStyle/>
          <a:p>
            <a:pPr marL="0" indent="0" algn="ctr">
              <a:buNone/>
            </a:pPr>
            <a:r>
              <a:rPr lang="de-DE" sz="2100" b="1" dirty="0"/>
              <a:t>  </a:t>
            </a:r>
            <a:endParaRPr lang="de-DE" sz="9600" b="1" dirty="0"/>
          </a:p>
          <a:p>
            <a:pPr marL="0" indent="0">
              <a:buNone/>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marL="0" indent="0">
              <a:buNone/>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marL="0" indent="0">
              <a:buNone/>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marL="0" indent="0">
              <a:buNone/>
            </a:pPr>
            <a:endParaRPr lang="de-DE" sz="4800" dirty="0"/>
          </a:p>
          <a:p>
            <a:pPr>
              <a:buFont typeface="Wingdings" panose="05000000000000000000" pitchFamily="2" charset="2"/>
              <a:buChar char="§"/>
            </a:pPr>
            <a:endParaRPr lang="de-DE" sz="4800" dirty="0"/>
          </a:p>
          <a:p>
            <a:pPr>
              <a:buFont typeface="Wingdings" panose="05000000000000000000" pitchFamily="2" charset="2"/>
              <a:buChar char="§"/>
            </a:pPr>
            <a:endParaRPr lang="de-DE" sz="4800" dirty="0"/>
          </a:p>
          <a:p>
            <a:pPr marL="0" indent="0">
              <a:buNone/>
            </a:pPr>
            <a:endParaRPr lang="de-DE" b="1" dirty="0"/>
          </a:p>
          <a:p>
            <a:pPr marL="0" indent="0">
              <a:buNone/>
            </a:pPr>
            <a:endParaRPr lang="de-DE" sz="1400" b="1" dirty="0"/>
          </a:p>
          <a:p>
            <a:pPr marL="0" indent="0">
              <a:buNone/>
            </a:pP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p:txBody>
      </p:sp>
      <p:sp>
        <p:nvSpPr>
          <p:cNvPr id="7" name="Inhaltsplatzhalter 6">
            <a:extLst>
              <a:ext uri="{FF2B5EF4-FFF2-40B4-BE49-F238E27FC236}">
                <a16:creationId xmlns:a16="http://schemas.microsoft.com/office/drawing/2014/main" id="{6E110129-2F56-412A-8C92-F0A701741FC4}"/>
              </a:ext>
            </a:extLst>
          </p:cNvPr>
          <p:cNvSpPr>
            <a:spLocks noGrp="1"/>
          </p:cNvSpPr>
          <p:nvPr>
            <p:ph sz="half" idx="2"/>
          </p:nvPr>
        </p:nvSpPr>
        <p:spPr>
          <a:xfrm>
            <a:off x="6243734" y="1812696"/>
            <a:ext cx="5181600" cy="4351338"/>
          </a:xfrm>
          <a:solidFill>
            <a:schemeClr val="accent4">
              <a:lumMod val="20000"/>
              <a:lumOff val="80000"/>
            </a:schemeClr>
          </a:solidFill>
        </p:spPr>
        <p:txBody>
          <a:bodyPr>
            <a:normAutofit fontScale="25000" lnSpcReduction="20000"/>
          </a:bodyPr>
          <a:lstStyle/>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a:buFont typeface="Wingdings" panose="05000000000000000000" pitchFamily="2" charset="2"/>
              <a:buChar char="§"/>
            </a:pPr>
            <a:endParaRPr lang="de-DE" sz="5200" dirty="0"/>
          </a:p>
          <a:p>
            <a:pPr marL="0" indent="0">
              <a:buNone/>
            </a:pPr>
            <a:endParaRPr lang="de-DE" sz="5200" dirty="0"/>
          </a:p>
          <a:p>
            <a:pPr marL="0" indent="0">
              <a:buNone/>
            </a:pPr>
            <a:endParaRPr lang="de-DE" sz="5200" dirty="0"/>
          </a:p>
          <a:p>
            <a:pPr marL="0" indent="0">
              <a:buNone/>
            </a:pPr>
            <a:endParaRPr lang="de-DE" sz="5200" dirty="0"/>
          </a:p>
          <a:p>
            <a:pPr lvl="1">
              <a:buFont typeface="Wingdings" panose="05000000000000000000" pitchFamily="2" charset="2"/>
              <a:buChar char="§"/>
            </a:pPr>
            <a:endParaRPr lang="de-DE" sz="4800" dirty="0"/>
          </a:p>
          <a:p>
            <a:pPr lvl="1">
              <a:buFont typeface="Wingdings" panose="05000000000000000000" pitchFamily="2" charset="2"/>
              <a:buChar char="§"/>
            </a:pPr>
            <a:endParaRPr lang="de-DE" sz="4800" dirty="0"/>
          </a:p>
          <a:p>
            <a:pPr lvl="1">
              <a:buFont typeface="Wingdings" panose="05000000000000000000" pitchFamily="2" charset="2"/>
              <a:buChar char="§"/>
            </a:pPr>
            <a:endParaRPr lang="de-DE" sz="4800" dirty="0"/>
          </a:p>
          <a:p>
            <a:pPr lvl="1">
              <a:buFont typeface="Wingdings" panose="05000000000000000000" pitchFamily="2" charset="2"/>
              <a:buChar char="§"/>
            </a:pPr>
            <a:endParaRPr lang="de-DE" sz="4800" dirty="0"/>
          </a:p>
          <a:p>
            <a:pPr lvl="1">
              <a:buFont typeface="Wingdings" panose="05000000000000000000" pitchFamily="2" charset="2"/>
              <a:buChar char="§"/>
            </a:pPr>
            <a:endParaRPr lang="de-DE" sz="4800" dirty="0"/>
          </a:p>
          <a:p>
            <a:endParaRPr lang="de-DE"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175" y="180468"/>
            <a:ext cx="554111" cy="710537"/>
          </a:xfrm>
          <a:prstGeom prst="rect">
            <a:avLst/>
          </a:prstGeom>
          <a:noFill/>
          <a:ln>
            <a:noFill/>
          </a:ln>
        </p:spPr>
      </p:pic>
      <p:sp>
        <p:nvSpPr>
          <p:cNvPr id="13" name="Rechteck: abgerundete Ecken 12">
            <a:extLst>
              <a:ext uri="{FF2B5EF4-FFF2-40B4-BE49-F238E27FC236}">
                <a16:creationId xmlns:a16="http://schemas.microsoft.com/office/drawing/2014/main" id="{D52B044C-5ECB-40DF-882E-A51902604F70}"/>
              </a:ext>
            </a:extLst>
          </p:cNvPr>
          <p:cNvSpPr/>
          <p:nvPr/>
        </p:nvSpPr>
        <p:spPr>
          <a:xfrm>
            <a:off x="1455576" y="1936090"/>
            <a:ext cx="3760236" cy="610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Voraussichtlich </a:t>
            </a:r>
            <a:r>
              <a:rPr lang="de-DE" sz="1200" b="1" dirty="0">
                <a:ln w="0"/>
                <a:solidFill>
                  <a:schemeClr val="tx1"/>
                </a:solidFill>
                <a:effectLst>
                  <a:outerShdw blurRad="38100" dist="38100" dir="2700000" algn="tl">
                    <a:srgbClr val="000000">
                      <a:alpha val="43137"/>
                    </a:srgbClr>
                  </a:outerShdw>
                </a:effectLst>
              </a:rPr>
              <a:t>vier Klassen </a:t>
            </a:r>
            <a:r>
              <a:rPr lang="de-DE" sz="1200" dirty="0">
                <a:ln w="0"/>
                <a:solidFill>
                  <a:schemeClr val="tx1"/>
                </a:solidFill>
                <a:effectLst>
                  <a:outerShdw blurRad="38100" dist="38100" dir="2700000" algn="tl">
                    <a:srgbClr val="000000">
                      <a:alpha val="43137"/>
                    </a:srgbClr>
                  </a:outerShdw>
                </a:effectLst>
              </a:rPr>
              <a:t>für erste Jahrgangsstufe:</a:t>
            </a:r>
          </a:p>
          <a:p>
            <a:pPr algn="ctr"/>
            <a:r>
              <a:rPr lang="de-DE" sz="1200" dirty="0">
                <a:ln w="0"/>
                <a:solidFill>
                  <a:schemeClr val="tx1"/>
                </a:solidFill>
                <a:effectLst>
                  <a:outerShdw blurRad="38100" dist="38100" dir="2700000" algn="tl">
                    <a:srgbClr val="000000">
                      <a:alpha val="43137"/>
                    </a:srgbClr>
                  </a:outerShdw>
                </a:effectLst>
              </a:rPr>
              <a:t>1a, 1b, 1c, 1d</a:t>
            </a:r>
            <a:endParaRPr lang="de-DE" sz="1200" dirty="0">
              <a:solidFill>
                <a:schemeClr val="accent1">
                  <a:lumMod val="20000"/>
                  <a:lumOff val="80000"/>
                </a:schemeClr>
              </a:solidFill>
              <a:effectLst>
                <a:outerShdw blurRad="38100" dist="38100" dir="2700000" algn="tl">
                  <a:srgbClr val="000000">
                    <a:alpha val="43137"/>
                  </a:srgbClr>
                </a:outerShdw>
              </a:effectLst>
            </a:endParaRPr>
          </a:p>
        </p:txBody>
      </p:sp>
      <p:sp>
        <p:nvSpPr>
          <p:cNvPr id="14" name="Rechteck: abgerundete Ecken 13">
            <a:extLst>
              <a:ext uri="{FF2B5EF4-FFF2-40B4-BE49-F238E27FC236}">
                <a16:creationId xmlns:a16="http://schemas.microsoft.com/office/drawing/2014/main" id="{98623DA8-0460-409F-887B-C2D125165E9E}"/>
              </a:ext>
            </a:extLst>
          </p:cNvPr>
          <p:cNvSpPr/>
          <p:nvPr/>
        </p:nvSpPr>
        <p:spPr>
          <a:xfrm>
            <a:off x="1455576" y="2742131"/>
            <a:ext cx="3760236" cy="3825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ln w="0"/>
                <a:solidFill>
                  <a:schemeClr val="tx1"/>
                </a:solidFill>
                <a:effectLst>
                  <a:outerShdw blurRad="38100" dist="38100" dir="2700000" algn="tl">
                    <a:srgbClr val="000000">
                      <a:alpha val="43137"/>
                    </a:srgbClr>
                  </a:outerShdw>
                </a:effectLst>
              </a:rPr>
              <a:t>Vorgesehen </a:t>
            </a:r>
            <a:r>
              <a:rPr lang="de-DE" sz="1200" b="1" dirty="0">
                <a:ln w="0"/>
                <a:solidFill>
                  <a:schemeClr val="tx1"/>
                </a:solidFill>
                <a:effectLst>
                  <a:outerShdw blurRad="38100" dist="38100" dir="2700000" algn="tl">
                    <a:srgbClr val="000000">
                      <a:alpha val="43137"/>
                    </a:srgbClr>
                  </a:outerShdw>
                </a:effectLst>
              </a:rPr>
              <a:t>eine Ganztagsklasse</a:t>
            </a:r>
          </a:p>
          <a:p>
            <a:pPr algn="ctr"/>
            <a:r>
              <a:rPr lang="de-DE" sz="1200" dirty="0">
                <a:ln w="0"/>
                <a:solidFill>
                  <a:schemeClr val="tx1"/>
                </a:solidFill>
                <a:effectLst>
                  <a:outerShdw blurRad="38100" dist="38100" dir="2700000" algn="tl">
                    <a:srgbClr val="000000">
                      <a:alpha val="43137"/>
                    </a:srgbClr>
                  </a:outerShdw>
                </a:effectLst>
              </a:rPr>
              <a:t>je nach Anmeldung für maximal 25 Kinder</a:t>
            </a:r>
          </a:p>
        </p:txBody>
      </p:sp>
      <p:sp>
        <p:nvSpPr>
          <p:cNvPr id="16" name="Rechteck: abgerundete Ecken 15">
            <a:extLst>
              <a:ext uri="{FF2B5EF4-FFF2-40B4-BE49-F238E27FC236}">
                <a16:creationId xmlns:a16="http://schemas.microsoft.com/office/drawing/2014/main" id="{1610D27C-AA5E-46AF-844E-AC2A3319C207}"/>
              </a:ext>
            </a:extLst>
          </p:cNvPr>
          <p:cNvSpPr/>
          <p:nvPr/>
        </p:nvSpPr>
        <p:spPr>
          <a:xfrm>
            <a:off x="1455576" y="3296379"/>
            <a:ext cx="3760236" cy="6193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Die </a:t>
            </a:r>
            <a:r>
              <a:rPr lang="de-DE" sz="1200" b="1" dirty="0">
                <a:ln w="0"/>
                <a:solidFill>
                  <a:schemeClr val="tx1"/>
                </a:solidFill>
                <a:effectLst>
                  <a:outerShdw blurRad="38100" dist="38100" dir="2700000" algn="tl">
                    <a:srgbClr val="000000">
                      <a:alpha val="43137"/>
                    </a:srgbClr>
                  </a:outerShdw>
                </a:effectLst>
              </a:rPr>
              <a:t>Teilungszahlen</a:t>
            </a:r>
            <a:r>
              <a:rPr lang="de-DE" sz="1200" dirty="0">
                <a:ln w="0"/>
                <a:solidFill>
                  <a:schemeClr val="tx1"/>
                </a:solidFill>
                <a:effectLst>
                  <a:outerShdw blurRad="38100" dist="38100" dir="2700000" algn="tl">
                    <a:srgbClr val="000000">
                      <a:alpha val="43137"/>
                    </a:srgbClr>
                  </a:outerShdw>
                </a:effectLst>
              </a:rPr>
              <a:t> einer Klasse sind von der Regierung festgelegt und können nicht geändert werden!</a:t>
            </a:r>
            <a:endParaRPr lang="de-DE" sz="1200" dirty="0">
              <a:effectLst>
                <a:outerShdw blurRad="38100" dist="38100" dir="2700000" algn="tl">
                  <a:srgbClr val="000000">
                    <a:alpha val="43137"/>
                  </a:srgbClr>
                </a:outerShdw>
              </a:effectLst>
            </a:endParaRPr>
          </a:p>
        </p:txBody>
      </p:sp>
      <p:sp>
        <p:nvSpPr>
          <p:cNvPr id="17" name="Rechteck: abgerundete Ecken 16">
            <a:extLst>
              <a:ext uri="{FF2B5EF4-FFF2-40B4-BE49-F238E27FC236}">
                <a16:creationId xmlns:a16="http://schemas.microsoft.com/office/drawing/2014/main" id="{0B3A159A-97D7-4682-8630-94BE44DE6CE9}"/>
              </a:ext>
            </a:extLst>
          </p:cNvPr>
          <p:cNvSpPr/>
          <p:nvPr/>
        </p:nvSpPr>
        <p:spPr>
          <a:xfrm>
            <a:off x="6637175" y="2110430"/>
            <a:ext cx="4251648" cy="21551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dirty="0">
              <a:ln w="0"/>
              <a:solidFill>
                <a:schemeClr val="tx1"/>
              </a:solidFill>
              <a:effectLst>
                <a:outerShdw blurRad="38100" dist="19050" dir="2700000" algn="tl" rotWithShape="0">
                  <a:schemeClr val="dk1">
                    <a:alpha val="40000"/>
                  </a:schemeClr>
                </a:outerShdw>
              </a:effectLst>
            </a:endParaRPr>
          </a:p>
          <a:p>
            <a:r>
              <a:rPr lang="de-DE" sz="1200" b="1" dirty="0">
                <a:ln w="0"/>
                <a:solidFill>
                  <a:schemeClr val="tx1"/>
                </a:solidFill>
                <a:effectLst>
                  <a:outerShdw blurRad="38100" dist="19050" dir="2700000" algn="tl" rotWithShape="0">
                    <a:schemeClr val="dk1">
                      <a:alpha val="40000"/>
                    </a:schemeClr>
                  </a:outerShdw>
                </a:effectLst>
              </a:rPr>
              <a:t>Kooperation:</a:t>
            </a:r>
          </a:p>
          <a:p>
            <a:pPr marL="171450" indent="-171450">
              <a:buFont typeface="Wingdings" panose="05000000000000000000" pitchFamily="2" charset="2"/>
              <a:buChar char="ü"/>
            </a:pPr>
            <a:r>
              <a:rPr lang="de-DE" sz="1200" dirty="0">
                <a:ln w="0"/>
                <a:solidFill>
                  <a:schemeClr val="tx1"/>
                </a:solidFill>
                <a:effectLst>
                  <a:outerShdw blurRad="38100" dist="19050" dir="2700000" algn="tl" rotWithShape="0">
                    <a:schemeClr val="dk1">
                      <a:alpha val="40000"/>
                    </a:schemeClr>
                  </a:outerShdw>
                </a:effectLst>
              </a:rPr>
              <a:t>Lehrer &amp; pädagogische Fachkräfte verantworten gemeinsam eine stabile Qualität der ganztägigen Bildungs- und Betreuungsangebote</a:t>
            </a:r>
          </a:p>
          <a:p>
            <a:pPr marL="171450" indent="-171450">
              <a:buFont typeface="Wingdings" panose="05000000000000000000" pitchFamily="2" charset="2"/>
              <a:buChar char="ü"/>
            </a:pPr>
            <a:r>
              <a:rPr lang="de-DE" sz="1200" dirty="0">
                <a:ln w="0"/>
                <a:solidFill>
                  <a:schemeClr val="tx1"/>
                </a:solidFill>
                <a:effectLst>
                  <a:outerShdw blurRad="38100" dist="19050" dir="2700000" algn="tl" rotWithShape="0">
                    <a:schemeClr val="dk1">
                      <a:alpha val="40000"/>
                    </a:schemeClr>
                  </a:outerShdw>
                </a:effectLst>
              </a:rPr>
              <a:t>Feste Klassenlehrkraft unterrichtet pro Klasse</a:t>
            </a:r>
          </a:p>
          <a:p>
            <a:pPr marL="171450" indent="-171450">
              <a:buFont typeface="Wingdings" panose="05000000000000000000" pitchFamily="2" charset="2"/>
              <a:buChar char="ü"/>
            </a:pPr>
            <a:r>
              <a:rPr lang="de-DE" sz="1200" dirty="0">
                <a:ln w="0"/>
                <a:solidFill>
                  <a:schemeClr val="tx1"/>
                </a:solidFill>
                <a:effectLst>
                  <a:outerShdw blurRad="38100" dist="19050" dir="2700000" algn="tl" rotWithShape="0">
                    <a:schemeClr val="dk1">
                      <a:alpha val="40000"/>
                    </a:schemeClr>
                  </a:outerShdw>
                </a:effectLst>
              </a:rPr>
              <a:t>Unterstützung für Fächer Religion, Sport oder WG (Werken &amp; Gestalten)</a:t>
            </a:r>
          </a:p>
          <a:p>
            <a:pPr marL="171450" indent="-171450">
              <a:buFont typeface="Wingdings" panose="05000000000000000000" pitchFamily="2" charset="2"/>
              <a:buChar char="ü"/>
            </a:pPr>
            <a:r>
              <a:rPr lang="de-DE" sz="1200" dirty="0">
                <a:ln w="0"/>
                <a:solidFill>
                  <a:schemeClr val="tx1"/>
                </a:solidFill>
                <a:effectLst>
                  <a:outerShdw blurRad="38100" dist="19050" dir="2700000" algn="tl" rotWithShape="0">
                    <a:schemeClr val="dk1">
                      <a:alpha val="40000"/>
                    </a:schemeClr>
                  </a:outerShdw>
                </a:effectLst>
              </a:rPr>
              <a:t>Weitere Bildungs- und Aktionsangebote durch externe Partner können ergänzend mitwirken</a:t>
            </a:r>
          </a:p>
          <a:p>
            <a:pPr marL="171450" indent="-171450">
              <a:buFont typeface="Wingdings" panose="05000000000000000000" pitchFamily="2" charset="2"/>
              <a:buChar char="ü"/>
            </a:pPr>
            <a:r>
              <a:rPr lang="de-DE" sz="1200" dirty="0">
                <a:solidFill>
                  <a:schemeClr val="tx1"/>
                </a:solidFill>
                <a:effectLst>
                  <a:outerShdw blurRad="38100" dist="38100" dir="2700000" algn="tl">
                    <a:srgbClr val="000000">
                      <a:alpha val="43137"/>
                    </a:srgbClr>
                  </a:outerShdw>
                </a:effectLst>
              </a:rPr>
              <a:t>Gemeinsamer Elternbeirat</a:t>
            </a:r>
          </a:p>
          <a:p>
            <a:pPr marL="171450" indent="-171450">
              <a:buFont typeface="Wingdings" panose="05000000000000000000" pitchFamily="2" charset="2"/>
              <a:buChar char="ü"/>
            </a:pPr>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 </a:t>
            </a:r>
            <a:endParaRPr lang="de-DE" sz="1200" dirty="0">
              <a:solidFill>
                <a:schemeClr val="accent1">
                  <a:lumMod val="20000"/>
                  <a:lumOff val="80000"/>
                </a:schemeClr>
              </a:solidFill>
            </a:endParaRPr>
          </a:p>
        </p:txBody>
      </p:sp>
      <p:sp>
        <p:nvSpPr>
          <p:cNvPr id="18" name="Rechteck: abgerundete Ecken 17">
            <a:extLst>
              <a:ext uri="{FF2B5EF4-FFF2-40B4-BE49-F238E27FC236}">
                <a16:creationId xmlns:a16="http://schemas.microsoft.com/office/drawing/2014/main" id="{6E5E05B3-585D-4D98-8474-C900F9D68DA4}"/>
              </a:ext>
            </a:extLst>
          </p:cNvPr>
          <p:cNvSpPr/>
          <p:nvPr/>
        </p:nvSpPr>
        <p:spPr>
          <a:xfrm>
            <a:off x="1455576" y="4027990"/>
            <a:ext cx="3760236" cy="13702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ln w="0"/>
                <a:solidFill>
                  <a:schemeClr val="tx1"/>
                </a:solidFill>
                <a:effectLst>
                  <a:outerShdw blurRad="38100" dist="38100" dir="2700000" algn="tl">
                    <a:srgbClr val="000000">
                      <a:alpha val="43137"/>
                    </a:srgbClr>
                  </a:outerShdw>
                </a:effectLst>
              </a:rPr>
              <a:t>Mögliche Einteilung aller Klassen </a:t>
            </a:r>
          </a:p>
          <a:p>
            <a:pPr marL="171450" indent="-1714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Zusammengehörigkeit innerhalb des Wohnviertels</a:t>
            </a:r>
          </a:p>
          <a:p>
            <a:pPr marL="171450" indent="-1714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Ausgleich an der Anzahl von Jungen &amp; Mädchen</a:t>
            </a:r>
          </a:p>
          <a:p>
            <a:pPr marL="171450" indent="-1714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Gemischte Glaubenszugehörigkeit</a:t>
            </a:r>
          </a:p>
          <a:p>
            <a:endParaRPr lang="de-DE" sz="1200" dirty="0">
              <a:ln w="0"/>
              <a:solidFill>
                <a:schemeClr val="tx1"/>
              </a:solidFill>
              <a:effectLst>
                <a:outerShdw blurRad="38100" dist="38100" dir="2700000" algn="tl">
                  <a:srgbClr val="000000">
                    <a:alpha val="43137"/>
                  </a:srgbClr>
                </a:outerShdw>
              </a:effectLst>
            </a:endParaRPr>
          </a:p>
          <a:p>
            <a:r>
              <a:rPr lang="de-DE" sz="1200" dirty="0">
                <a:ln w="0"/>
                <a:solidFill>
                  <a:schemeClr val="tx1"/>
                </a:solidFill>
                <a:effectLst>
                  <a:outerShdw blurRad="38100" dist="38100" dir="2700000" algn="tl">
                    <a:srgbClr val="000000">
                      <a:alpha val="43137"/>
                    </a:srgbClr>
                  </a:outerShdw>
                </a:effectLst>
              </a:rPr>
              <a:t>Zusammenstellung der Ganztagsklassen je nach Anmeldung!</a:t>
            </a:r>
          </a:p>
        </p:txBody>
      </p:sp>
      <p:sp>
        <p:nvSpPr>
          <p:cNvPr id="19" name="Rechteck: abgerundete Ecken 18">
            <a:extLst>
              <a:ext uri="{FF2B5EF4-FFF2-40B4-BE49-F238E27FC236}">
                <a16:creationId xmlns:a16="http://schemas.microsoft.com/office/drawing/2014/main" id="{069F2292-F207-4160-868C-58780B7D6F61}"/>
              </a:ext>
            </a:extLst>
          </p:cNvPr>
          <p:cNvSpPr/>
          <p:nvPr/>
        </p:nvSpPr>
        <p:spPr>
          <a:xfrm>
            <a:off x="6637175" y="4563329"/>
            <a:ext cx="4251648" cy="10345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ln w="0"/>
                <a:solidFill>
                  <a:schemeClr val="tx1"/>
                </a:solidFill>
                <a:effectLst>
                  <a:outerShdw blurRad="38100" dist="38100" dir="2700000" algn="tl">
                    <a:srgbClr val="000000">
                      <a:alpha val="43137"/>
                    </a:srgbClr>
                  </a:outerShdw>
                </a:effectLst>
              </a:rPr>
              <a:t>Räumlichkeiten</a:t>
            </a:r>
          </a:p>
          <a:p>
            <a:pPr marL="285750" indent="-2857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Unser „Lernhaus“ zur gegenseitigen Nutzung aller Räume</a:t>
            </a:r>
          </a:p>
          <a:p>
            <a:pPr marL="285750" indent="-2857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Vergrößertes Raumangebot für vielfältige Interessen </a:t>
            </a:r>
          </a:p>
          <a:p>
            <a:pPr marL="285750" indent="-2857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Restarbeiten Neubau und Haupthaus</a:t>
            </a:r>
            <a:endParaRPr lang="de-DE" sz="1200" dirty="0">
              <a:ln w="0"/>
              <a:solidFill>
                <a:schemeClr val="tx1"/>
              </a:solidFill>
              <a:effectLst>
                <a:outerShdw blurRad="38100" dist="19050" dir="2700000" algn="tl" rotWithShape="0">
                  <a:schemeClr val="dk1">
                    <a:alpha val="40000"/>
                  </a:schemeClr>
                </a:outerShdw>
              </a:effectLst>
            </a:endParaRPr>
          </a:p>
        </p:txBody>
      </p:sp>
      <p:sp>
        <p:nvSpPr>
          <p:cNvPr id="20" name="Rechteck: abgerundete Ecken 19">
            <a:extLst>
              <a:ext uri="{FF2B5EF4-FFF2-40B4-BE49-F238E27FC236}">
                <a16:creationId xmlns:a16="http://schemas.microsoft.com/office/drawing/2014/main" id="{7AD83B5A-4BEB-480B-9300-4C23DFDE68AD}"/>
              </a:ext>
            </a:extLst>
          </p:cNvPr>
          <p:cNvSpPr/>
          <p:nvPr/>
        </p:nvSpPr>
        <p:spPr>
          <a:xfrm>
            <a:off x="1455576" y="5597904"/>
            <a:ext cx="3760236" cy="9684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200" b="1" dirty="0">
              <a:ln w="0"/>
              <a:solidFill>
                <a:schemeClr val="tx1"/>
              </a:solidFill>
              <a:effectLst>
                <a:outerShdw blurRad="38100" dist="38100" dir="2700000" algn="tl">
                  <a:srgbClr val="000000">
                    <a:alpha val="43137"/>
                  </a:srgbClr>
                </a:outerShdw>
              </a:effectLst>
            </a:endParaRPr>
          </a:p>
          <a:p>
            <a:r>
              <a:rPr lang="de-DE" sz="1200" b="1" dirty="0">
                <a:ln w="0"/>
                <a:solidFill>
                  <a:schemeClr val="tx1"/>
                </a:solidFill>
                <a:effectLst>
                  <a:outerShdw blurRad="38100" dist="38100" dir="2700000" algn="tl">
                    <a:srgbClr val="000000">
                      <a:alpha val="43137"/>
                    </a:srgbClr>
                  </a:outerShdw>
                </a:effectLst>
              </a:rPr>
              <a:t>Neue Außengestaltung</a:t>
            </a:r>
          </a:p>
          <a:p>
            <a:pPr marL="171450" indent="-1714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Neuer Eingangsbereich mit Zugang Lindberghstraße</a:t>
            </a:r>
          </a:p>
          <a:p>
            <a:pPr marL="171450" indent="-1714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Gestaltung des Schulhofs mit Außenspielgeräten</a:t>
            </a:r>
          </a:p>
          <a:p>
            <a:pPr marL="171450" indent="-171450">
              <a:buFont typeface="Wingdings" panose="05000000000000000000" pitchFamily="2" charset="2"/>
              <a:buChar char="§"/>
            </a:pPr>
            <a:r>
              <a:rPr lang="de-DE" sz="1200" dirty="0">
                <a:ln w="0"/>
                <a:solidFill>
                  <a:schemeClr val="tx1"/>
                </a:solidFill>
                <a:effectLst>
                  <a:outerShdw blurRad="38100" dist="38100" dir="2700000" algn="tl">
                    <a:srgbClr val="000000">
                      <a:alpha val="43137"/>
                    </a:srgbClr>
                  </a:outerShdw>
                </a:effectLst>
              </a:rPr>
              <a:t>Geschlossenes Schulgelände (Sicherheitskonzept)</a:t>
            </a:r>
          </a:p>
          <a:p>
            <a:pPr marL="171450" indent="-171450">
              <a:buFont typeface="Wingdings" panose="05000000000000000000" pitchFamily="2" charset="2"/>
              <a:buChar char="§"/>
            </a:pPr>
            <a:endParaRPr lang="de-DE" sz="1200" dirty="0">
              <a:effectLst>
                <a:outerShdw blurRad="38100" dist="38100" dir="2700000" algn="tl">
                  <a:srgbClr val="000000">
                    <a:alpha val="43137"/>
                  </a:srgbClr>
                </a:outerShdw>
              </a:effectLst>
            </a:endParaRPr>
          </a:p>
        </p:txBody>
      </p:sp>
      <p:pic>
        <p:nvPicPr>
          <p:cNvPr id="4" name="Grafik 3">
            <a:extLst>
              <a:ext uri="{FF2B5EF4-FFF2-40B4-BE49-F238E27FC236}">
                <a16:creationId xmlns:a16="http://schemas.microsoft.com/office/drawing/2014/main" id="{FA723C00-31E3-4CA0-92B8-22C232E9D6E9}"/>
              </a:ext>
            </a:extLst>
          </p:cNvPr>
          <p:cNvPicPr>
            <a:picLocks noChangeAspect="1"/>
          </p:cNvPicPr>
          <p:nvPr/>
        </p:nvPicPr>
        <p:blipFill>
          <a:blip r:embed="rId3"/>
          <a:stretch>
            <a:fillRect/>
          </a:stretch>
        </p:blipFill>
        <p:spPr>
          <a:xfrm>
            <a:off x="4267200" y="97181"/>
            <a:ext cx="1287626" cy="802324"/>
          </a:xfrm>
          <a:prstGeom prst="rect">
            <a:avLst/>
          </a:prstGeom>
        </p:spPr>
      </p:pic>
      <p:sp>
        <p:nvSpPr>
          <p:cNvPr id="6" name="Foliennummernplatzhalter 5">
            <a:extLst>
              <a:ext uri="{FF2B5EF4-FFF2-40B4-BE49-F238E27FC236}">
                <a16:creationId xmlns:a16="http://schemas.microsoft.com/office/drawing/2014/main" id="{1C39F153-0D96-407A-A403-C51C247D4CFA}"/>
              </a:ext>
            </a:extLst>
          </p:cNvPr>
          <p:cNvSpPr>
            <a:spLocks noGrp="1"/>
          </p:cNvSpPr>
          <p:nvPr>
            <p:ph type="sldNum" sz="quarter" idx="12"/>
          </p:nvPr>
        </p:nvSpPr>
        <p:spPr/>
        <p:txBody>
          <a:bodyPr/>
          <a:lstStyle/>
          <a:p>
            <a:fld id="{68A3BDE8-BCD1-4559-9937-B1EC632DD020}" type="slidenum">
              <a:rPr lang="de-DE" smtClean="0"/>
              <a:t>2</a:t>
            </a:fld>
            <a:endParaRPr lang="de-DE"/>
          </a:p>
        </p:txBody>
      </p:sp>
    </p:spTree>
    <p:extLst>
      <p:ext uri="{BB962C8B-B14F-4D97-AF65-F5344CB8AC3E}">
        <p14:creationId xmlns:p14="http://schemas.microsoft.com/office/powerpoint/2010/main" val="984335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52FED67-229A-42AE-BA92-01EE388C7F9D}"/>
              </a:ext>
            </a:extLst>
          </p:cNvPr>
          <p:cNvPicPr>
            <a:picLocks noChangeAspect="1"/>
          </p:cNvPicPr>
          <p:nvPr/>
        </p:nvPicPr>
        <p:blipFill>
          <a:blip r:embed="rId2">
            <a:lum/>
            <a:alphaModFix/>
          </a:blip>
          <a:srcRect/>
          <a:stretch>
            <a:fillRect/>
          </a:stretch>
        </p:blipFill>
        <p:spPr>
          <a:xfrm rot="738006">
            <a:off x="9261961" y="256642"/>
            <a:ext cx="2574605" cy="1532971"/>
          </a:xfrm>
          <a:prstGeom prst="rect">
            <a:avLst/>
          </a:prstGeom>
          <a:noFill/>
          <a:ln>
            <a:noFill/>
          </a:ln>
        </p:spPr>
      </p:pic>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64761"/>
            <a:ext cx="10515600" cy="5279321"/>
          </a:xfrm>
        </p:spPr>
        <p:txBody>
          <a:bodyPr numCol="2">
            <a:normAutofit/>
          </a:bodyPr>
          <a:lstStyle/>
          <a:p>
            <a:pPr marL="0" indent="0">
              <a:buNone/>
            </a:pPr>
            <a:endParaRPr lang="de-DE" sz="1400" dirty="0"/>
          </a:p>
          <a:p>
            <a:pPr>
              <a:buFont typeface="Wingdings" panose="05000000000000000000" pitchFamily="2" charset="2"/>
              <a:buChar char="v"/>
            </a:pPr>
            <a:endParaRPr lang="de-DE" sz="1400" b="1" dirty="0"/>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859" y="177340"/>
            <a:ext cx="554111" cy="710537"/>
          </a:xfrm>
          <a:prstGeom prst="rect">
            <a:avLst/>
          </a:prstGeom>
          <a:noFill/>
          <a:ln>
            <a:noFill/>
          </a:ln>
        </p:spPr>
      </p:pic>
      <p:sp>
        <p:nvSpPr>
          <p:cNvPr id="7" name="Pfeil: Fünfeck 6">
            <a:extLst>
              <a:ext uri="{FF2B5EF4-FFF2-40B4-BE49-F238E27FC236}">
                <a16:creationId xmlns:a16="http://schemas.microsoft.com/office/drawing/2014/main" id="{95A74E40-24E8-4954-9D11-0F2B67755A49}"/>
              </a:ext>
            </a:extLst>
          </p:cNvPr>
          <p:cNvSpPr/>
          <p:nvPr/>
        </p:nvSpPr>
        <p:spPr>
          <a:xfrm>
            <a:off x="2354200" y="1517714"/>
            <a:ext cx="6774024" cy="990781"/>
          </a:xfrm>
          <a:prstGeom prst="homePlate">
            <a:avLst>
              <a:gd name="adj" fmla="val 8480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Individuelle Termin zur Schuleinschreibung liegt zum Einschreiben HEUTE auf! </a:t>
            </a:r>
          </a:p>
          <a:p>
            <a:pPr algn="ctr"/>
            <a:r>
              <a:rPr lang="de-DE" sz="1200" dirty="0">
                <a:ln w="0"/>
                <a:solidFill>
                  <a:schemeClr val="tx1"/>
                </a:solidFill>
                <a:effectLst>
                  <a:outerShdw blurRad="38100" dist="38100" dir="2700000" algn="tl">
                    <a:srgbClr val="000000">
                      <a:alpha val="43137"/>
                    </a:srgbClr>
                  </a:outerShdw>
                </a:effectLst>
              </a:rPr>
              <a:t>inkl. Flyer der Schule</a:t>
            </a:r>
          </a:p>
          <a:p>
            <a:pPr algn="ctr"/>
            <a:r>
              <a:rPr lang="de-DE" sz="1200" dirty="0">
                <a:ln w="0"/>
                <a:solidFill>
                  <a:schemeClr val="tx1"/>
                </a:solidFill>
                <a:effectLst>
                  <a:outerShdw blurRad="38100" dist="38100" dir="2700000" algn="tl">
                    <a:srgbClr val="000000">
                      <a:alpha val="43137"/>
                    </a:srgbClr>
                  </a:outerShdw>
                </a:effectLst>
              </a:rPr>
              <a:t>Start der digitalen Einschreibungstermine läuft bereits!</a:t>
            </a:r>
          </a:p>
          <a:p>
            <a:pPr algn="ctr"/>
            <a:endParaRPr lang="de-DE" sz="1200" dirty="0">
              <a:ln w="0"/>
              <a:solidFill>
                <a:schemeClr val="tx1"/>
              </a:solidFill>
              <a:effectLst>
                <a:outerShdw blurRad="38100" dist="38100" dir="2700000" algn="tl">
                  <a:srgbClr val="000000">
                    <a:alpha val="43137"/>
                  </a:srgbClr>
                </a:outerShdw>
              </a:effectLst>
            </a:endParaRPr>
          </a:p>
          <a:p>
            <a:pPr algn="ctr"/>
            <a:r>
              <a:rPr lang="de-DE" sz="1200" dirty="0">
                <a:ln w="0"/>
                <a:solidFill>
                  <a:schemeClr val="tx1"/>
                </a:solidFill>
                <a:effectLst>
                  <a:outerShdw blurRad="38100" dist="38100" dir="2700000" algn="tl">
                    <a:srgbClr val="000000">
                      <a:alpha val="43137"/>
                    </a:srgbClr>
                  </a:outerShdw>
                </a:effectLst>
              </a:rPr>
              <a:t>Bitte halten Sie den Schuleinschreibetermin fest ein!</a:t>
            </a:r>
          </a:p>
        </p:txBody>
      </p:sp>
      <p:sp>
        <p:nvSpPr>
          <p:cNvPr id="9" name="Rechteck 8">
            <a:extLst>
              <a:ext uri="{FF2B5EF4-FFF2-40B4-BE49-F238E27FC236}">
                <a16:creationId xmlns:a16="http://schemas.microsoft.com/office/drawing/2014/main" id="{E38727AC-8540-4CFB-A85F-1278A2C78C8E}"/>
              </a:ext>
            </a:extLst>
          </p:cNvPr>
          <p:cNvSpPr/>
          <p:nvPr/>
        </p:nvSpPr>
        <p:spPr>
          <a:xfrm>
            <a:off x="838200" y="1517714"/>
            <a:ext cx="978159" cy="50702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800" dirty="0">
                <a:ln w="0"/>
                <a:solidFill>
                  <a:schemeClr val="tx1"/>
                </a:solidFill>
                <a:effectLst>
                  <a:outerShdw blurRad="38100" dist="19050" dir="2700000" algn="tl" rotWithShape="0">
                    <a:schemeClr val="dk1">
                      <a:alpha val="40000"/>
                    </a:schemeClr>
                  </a:outerShdw>
                </a:effectLst>
              </a:rPr>
              <a:t>Weg der Schuleinschreibung </a:t>
            </a:r>
            <a:endParaRPr lang="de-DE" sz="2800" dirty="0"/>
          </a:p>
        </p:txBody>
      </p:sp>
      <p:sp>
        <p:nvSpPr>
          <p:cNvPr id="10" name="Pfeil: Fünfeck 9">
            <a:extLst>
              <a:ext uri="{FF2B5EF4-FFF2-40B4-BE49-F238E27FC236}">
                <a16:creationId xmlns:a16="http://schemas.microsoft.com/office/drawing/2014/main" id="{2B8A5A38-DE34-4BF5-9C61-06AD5535502C}"/>
              </a:ext>
            </a:extLst>
          </p:cNvPr>
          <p:cNvSpPr/>
          <p:nvPr/>
        </p:nvSpPr>
        <p:spPr>
          <a:xfrm>
            <a:off x="2354196" y="2860833"/>
            <a:ext cx="6774024" cy="1616095"/>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n w="0"/>
              <a:solidFill>
                <a:schemeClr val="tx1"/>
              </a:solidFill>
              <a:effectLst>
                <a:outerShdw blurRad="38100" dist="19050" dir="2700000" algn="tl" rotWithShape="0">
                  <a:schemeClr val="dk1">
                    <a:alpha val="40000"/>
                  </a:schemeClr>
                </a:outerShdw>
              </a:effectLst>
            </a:endParaRPr>
          </a:p>
          <a:p>
            <a:pPr algn="ctr"/>
            <a:endParaRPr lang="de-DE" sz="800" dirty="0">
              <a:ln w="0"/>
              <a:solidFill>
                <a:schemeClr val="tx1"/>
              </a:solidFill>
              <a:effectLst>
                <a:outerShdw blurRad="38100" dist="19050" dir="2700000" algn="tl" rotWithShape="0">
                  <a:schemeClr val="dk1">
                    <a:alpha val="40000"/>
                  </a:schemeClr>
                </a:outerShdw>
              </a:effectLst>
            </a:endParaRPr>
          </a:p>
          <a:p>
            <a:pPr algn="ctr"/>
            <a:endParaRPr lang="de-DE" sz="1200" dirty="0">
              <a:ln w="0"/>
              <a:solidFill>
                <a:schemeClr val="tx1"/>
              </a:solidFill>
              <a:effectLst>
                <a:outerShdw blurRad="38100" dist="19050" dir="2700000" algn="tl" rotWithShape="0">
                  <a:schemeClr val="dk1">
                    <a:alpha val="40000"/>
                  </a:schemeClr>
                </a:outerShdw>
              </a:effectLst>
            </a:endParaRPr>
          </a:p>
          <a:p>
            <a:pPr algn="ctr"/>
            <a:endParaRPr lang="de-DE" sz="1200" dirty="0">
              <a:ln w="0"/>
              <a:solidFill>
                <a:schemeClr val="tx1"/>
              </a:solidFill>
              <a:effectLst>
                <a:outerShdw blurRad="38100" dist="19050" dir="2700000" algn="tl" rotWithShape="0">
                  <a:schemeClr val="dk1">
                    <a:alpha val="40000"/>
                  </a:schemeClr>
                </a:outerShdw>
              </a:effectLst>
            </a:endParaRPr>
          </a:p>
          <a:p>
            <a:pPr algn="ctr"/>
            <a:r>
              <a:rPr lang="de-DE" sz="1200" dirty="0">
                <a:ln w="0"/>
                <a:solidFill>
                  <a:schemeClr val="tx1"/>
                </a:solidFill>
                <a:effectLst>
                  <a:outerShdw blurRad="38100" dist="38100" dir="2700000" algn="tl">
                    <a:srgbClr val="000000">
                      <a:alpha val="43137"/>
                    </a:srgbClr>
                  </a:outerShdw>
                </a:effectLst>
              </a:rPr>
              <a:t>Persönliche Anmeldung erfolgt durch sorgeberechtige Person(en)</a:t>
            </a:r>
          </a:p>
          <a:p>
            <a:r>
              <a:rPr lang="de-DE" sz="1200" dirty="0">
                <a:ln w="0"/>
                <a:solidFill>
                  <a:schemeClr val="tx1"/>
                </a:solidFill>
                <a:effectLst>
                  <a:outerShdw blurRad="38100" dist="38100" dir="2700000" algn="tl">
                    <a:srgbClr val="000000">
                      <a:alpha val="43137"/>
                    </a:srgbClr>
                  </a:outerShdw>
                </a:effectLst>
              </a:rPr>
              <a:t>Folgendes wird zur Schuleinschreibung benötigt:</a:t>
            </a:r>
          </a:p>
          <a:p>
            <a:pPr marL="285750" indent="-2857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Eigenes Kind</a:t>
            </a:r>
          </a:p>
          <a:p>
            <a:pPr marL="285750" indent="-2857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Familienstammbuch / Geburtsurkunde</a:t>
            </a:r>
          </a:p>
          <a:p>
            <a:pPr marL="285750" indent="-2857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Evtl. Sorgerechtsbeschluss</a:t>
            </a:r>
          </a:p>
          <a:p>
            <a:pPr marL="285750" indent="-2857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Nachweis Gesundheitsamt inkl. „Ich-Buch“  (falls vorhanden) – darf nachgereicht werden</a:t>
            </a:r>
          </a:p>
          <a:p>
            <a:pPr marL="285750" indent="-2857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Gesprächsbogen aus Kindergarten „Informationen für die Grundschule“</a:t>
            </a:r>
          </a:p>
          <a:p>
            <a:pPr marL="285750" indent="-285750">
              <a:buFont typeface="Arial" panose="020B0604020202020204" pitchFamily="34" charset="0"/>
              <a:buChar char="•"/>
            </a:pPr>
            <a:endParaRPr lang="de-DE" sz="1200"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de-DE"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de-DE" dirty="0"/>
          </a:p>
        </p:txBody>
      </p:sp>
      <p:sp>
        <p:nvSpPr>
          <p:cNvPr id="11" name="Pfeil: Fünfeck 10">
            <a:extLst>
              <a:ext uri="{FF2B5EF4-FFF2-40B4-BE49-F238E27FC236}">
                <a16:creationId xmlns:a16="http://schemas.microsoft.com/office/drawing/2014/main" id="{68E0B691-A617-468D-BCF4-DE0B5378AE9D}"/>
              </a:ext>
            </a:extLst>
          </p:cNvPr>
          <p:cNvSpPr/>
          <p:nvPr/>
        </p:nvSpPr>
        <p:spPr>
          <a:xfrm>
            <a:off x="2354195" y="4914079"/>
            <a:ext cx="6774025" cy="593889"/>
          </a:xfrm>
          <a:prstGeom prst="homePlate">
            <a:avLst>
              <a:gd name="adj" fmla="val 11507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Während Sie als Eltern alle Formalitäten erledigen, erhält Ihr Kind einfache Aufgaben für schulrelevante Kompetenzen </a:t>
            </a:r>
            <a:endParaRPr lang="de-DE" sz="1200" dirty="0">
              <a:effectLst>
                <a:outerShdw blurRad="38100" dist="38100" dir="2700000" algn="tl">
                  <a:srgbClr val="000000">
                    <a:alpha val="43137"/>
                  </a:srgbClr>
                </a:outerShdw>
              </a:effectLst>
            </a:endParaRPr>
          </a:p>
        </p:txBody>
      </p:sp>
      <p:sp>
        <p:nvSpPr>
          <p:cNvPr id="12" name="Pfeil: Fünfeck 11">
            <a:extLst>
              <a:ext uri="{FF2B5EF4-FFF2-40B4-BE49-F238E27FC236}">
                <a16:creationId xmlns:a16="http://schemas.microsoft.com/office/drawing/2014/main" id="{FE3BDC89-61AC-4B9D-997E-572CDC281719}"/>
              </a:ext>
            </a:extLst>
          </p:cNvPr>
          <p:cNvSpPr/>
          <p:nvPr/>
        </p:nvSpPr>
        <p:spPr>
          <a:xfrm>
            <a:off x="2354196" y="6023582"/>
            <a:ext cx="6774025" cy="494909"/>
          </a:xfrm>
          <a:prstGeom prst="homePlate">
            <a:avLst>
              <a:gd name="adj" fmla="val 13761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Am Schuleinschreibetag geben Sie bitte verbindlich die Variante des Schulbesuchs Ihres Kindes an! </a:t>
            </a:r>
            <a:endParaRPr lang="de-DE" sz="1200" dirty="0">
              <a:effectLst>
                <a:outerShdw blurRad="38100" dist="38100" dir="2700000" algn="tl">
                  <a:srgbClr val="000000">
                    <a:alpha val="43137"/>
                  </a:srgbClr>
                </a:outerShdw>
              </a:effectLst>
            </a:endParaRPr>
          </a:p>
        </p:txBody>
      </p:sp>
      <p:sp>
        <p:nvSpPr>
          <p:cNvPr id="8" name="Foliennummernplatzhalter 7">
            <a:extLst>
              <a:ext uri="{FF2B5EF4-FFF2-40B4-BE49-F238E27FC236}">
                <a16:creationId xmlns:a16="http://schemas.microsoft.com/office/drawing/2014/main" id="{2DA060D8-C0C5-4373-8854-CAF9D8C17961}"/>
              </a:ext>
            </a:extLst>
          </p:cNvPr>
          <p:cNvSpPr>
            <a:spLocks noGrp="1"/>
          </p:cNvSpPr>
          <p:nvPr>
            <p:ph type="sldNum" sz="quarter" idx="12"/>
          </p:nvPr>
        </p:nvSpPr>
        <p:spPr/>
        <p:txBody>
          <a:bodyPr/>
          <a:lstStyle/>
          <a:p>
            <a:fld id="{68A3BDE8-BCD1-4559-9937-B1EC632DD020}" type="slidenum">
              <a:rPr lang="de-DE" smtClean="0"/>
              <a:t>20</a:t>
            </a:fld>
            <a:endParaRPr lang="de-DE"/>
          </a:p>
        </p:txBody>
      </p:sp>
      <p:pic>
        <p:nvPicPr>
          <p:cNvPr id="15" name="Grafik 14">
            <a:extLst>
              <a:ext uri="{FF2B5EF4-FFF2-40B4-BE49-F238E27FC236}">
                <a16:creationId xmlns:a16="http://schemas.microsoft.com/office/drawing/2014/main" id="{810744AA-291F-4915-AA1F-04E7FA7ED722}"/>
              </a:ext>
            </a:extLst>
          </p:cNvPr>
          <p:cNvPicPr>
            <a:picLocks noChangeAspect="1"/>
          </p:cNvPicPr>
          <p:nvPr/>
        </p:nvPicPr>
        <p:blipFill>
          <a:blip r:embed="rId5"/>
          <a:stretch>
            <a:fillRect/>
          </a:stretch>
        </p:blipFill>
        <p:spPr>
          <a:xfrm>
            <a:off x="4339399" y="177340"/>
            <a:ext cx="1287626" cy="802324"/>
          </a:xfrm>
          <a:prstGeom prst="rect">
            <a:avLst/>
          </a:prstGeom>
        </p:spPr>
      </p:pic>
    </p:spTree>
    <p:extLst>
      <p:ext uri="{BB962C8B-B14F-4D97-AF65-F5344CB8AC3E}">
        <p14:creationId xmlns:p14="http://schemas.microsoft.com/office/powerpoint/2010/main" val="3338152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52FED67-229A-42AE-BA92-01EE388C7F9D}"/>
              </a:ext>
            </a:extLst>
          </p:cNvPr>
          <p:cNvPicPr>
            <a:picLocks noChangeAspect="1"/>
          </p:cNvPicPr>
          <p:nvPr/>
        </p:nvPicPr>
        <p:blipFill>
          <a:blip r:embed="rId2">
            <a:lum/>
            <a:alphaModFix/>
          </a:blip>
          <a:srcRect/>
          <a:stretch>
            <a:fillRect/>
          </a:stretch>
        </p:blipFill>
        <p:spPr>
          <a:xfrm rot="738006">
            <a:off x="9261961" y="256642"/>
            <a:ext cx="2574605" cy="1532971"/>
          </a:xfrm>
          <a:prstGeom prst="rect">
            <a:avLst/>
          </a:prstGeom>
          <a:noFill/>
          <a:ln>
            <a:noFill/>
          </a:ln>
        </p:spPr>
      </p:pic>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p:spPr>
        <p:txBody>
          <a:bodyPr numCol="2">
            <a:normAutofit/>
          </a:bodyPr>
          <a:lstStyle/>
          <a:p>
            <a:pPr marL="0" indent="0">
              <a:buNone/>
            </a:pPr>
            <a:endParaRPr lang="de-DE" sz="1400" dirty="0"/>
          </a:p>
          <a:p>
            <a:pPr>
              <a:buFont typeface="Wingdings" panose="05000000000000000000" pitchFamily="2" charset="2"/>
              <a:buChar char="v"/>
            </a:pPr>
            <a:endParaRPr lang="de-DE" sz="1400" b="1" dirty="0"/>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228" y="190919"/>
            <a:ext cx="554111" cy="710537"/>
          </a:xfrm>
          <a:prstGeom prst="rect">
            <a:avLst/>
          </a:prstGeom>
          <a:noFill/>
          <a:ln>
            <a:noFill/>
          </a:ln>
        </p:spPr>
      </p:pic>
      <p:sp>
        <p:nvSpPr>
          <p:cNvPr id="7" name="Pfeil: Fünfeck 6">
            <a:extLst>
              <a:ext uri="{FF2B5EF4-FFF2-40B4-BE49-F238E27FC236}">
                <a16:creationId xmlns:a16="http://schemas.microsoft.com/office/drawing/2014/main" id="{95A74E40-24E8-4954-9D11-0F2B67755A49}"/>
              </a:ext>
            </a:extLst>
          </p:cNvPr>
          <p:cNvSpPr/>
          <p:nvPr/>
        </p:nvSpPr>
        <p:spPr>
          <a:xfrm>
            <a:off x="2354200" y="1517714"/>
            <a:ext cx="6774024" cy="1034817"/>
          </a:xfrm>
          <a:prstGeom prst="homePlate">
            <a:avLst>
              <a:gd name="adj" fmla="val 8480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1" dirty="0">
              <a:ln w="0"/>
              <a:solidFill>
                <a:schemeClr val="tx1"/>
              </a:solidFill>
              <a:effectLst>
                <a:outerShdw blurRad="38100" dist="38100" dir="2700000" algn="tl">
                  <a:srgbClr val="000000">
                    <a:alpha val="43137"/>
                  </a:srgbClr>
                </a:outerShdw>
              </a:effectLst>
            </a:endParaRPr>
          </a:p>
          <a:p>
            <a:pPr algn="ctr"/>
            <a:r>
              <a:rPr lang="de-DE" sz="1200" b="1" dirty="0">
                <a:ln w="0"/>
                <a:solidFill>
                  <a:schemeClr val="tx1"/>
                </a:solidFill>
                <a:effectLst>
                  <a:outerShdw blurRad="38100" dist="38100" dir="2700000" algn="tl">
                    <a:srgbClr val="000000">
                      <a:alpha val="43137"/>
                    </a:srgbClr>
                  </a:outerShdw>
                </a:effectLst>
              </a:rPr>
              <a:t>Gastschulanträge</a:t>
            </a:r>
            <a:r>
              <a:rPr lang="de-DE" sz="1200" dirty="0">
                <a:ln w="0"/>
                <a:solidFill>
                  <a:schemeClr val="tx1"/>
                </a:solidFill>
                <a:effectLst>
                  <a:outerShdw blurRad="38100" dist="38100" dir="2700000" algn="tl">
                    <a:srgbClr val="000000">
                      <a:alpha val="43137"/>
                    </a:srgbClr>
                  </a:outerShdw>
                </a:effectLst>
              </a:rPr>
              <a:t>: Einschreibung erfolgt an der Sprengelschule, Gastschulanträge werden danach gestellt.</a:t>
            </a:r>
          </a:p>
          <a:p>
            <a:pPr algn="ctr"/>
            <a:endParaRPr lang="de-DE" sz="1200" dirty="0">
              <a:ln w="0"/>
              <a:solidFill>
                <a:schemeClr val="tx1"/>
              </a:solidFill>
              <a:effectLst>
                <a:outerShdw blurRad="38100" dist="38100" dir="2700000" algn="tl">
                  <a:srgbClr val="000000">
                    <a:alpha val="43137"/>
                  </a:srgbClr>
                </a:outerShdw>
              </a:effectLst>
            </a:endParaRPr>
          </a:p>
          <a:p>
            <a:pPr algn="ctr"/>
            <a:r>
              <a:rPr lang="de-DE" sz="1200" b="1" dirty="0">
                <a:ln w="0"/>
                <a:solidFill>
                  <a:schemeClr val="tx1"/>
                </a:solidFill>
                <a:effectLst>
                  <a:outerShdw blurRad="38100" dist="38100" dir="2700000" algn="tl">
                    <a:srgbClr val="000000">
                      <a:alpha val="43137"/>
                    </a:srgbClr>
                  </a:outerShdw>
                </a:effectLst>
              </a:rPr>
              <a:t>Bei Umzügen</a:t>
            </a:r>
            <a:r>
              <a:rPr lang="de-DE" sz="1200" dirty="0">
                <a:ln w="0"/>
                <a:solidFill>
                  <a:schemeClr val="tx1"/>
                </a:solidFill>
                <a:effectLst>
                  <a:outerShdw blurRad="38100" dist="38100" dir="2700000" algn="tl">
                    <a:srgbClr val="000000">
                      <a:alpha val="43137"/>
                    </a:srgbClr>
                  </a:outerShdw>
                </a:effectLst>
              </a:rPr>
              <a:t>: Schuleinschreibung wird am aktuellen Wohnort durchgeführt</a:t>
            </a:r>
          </a:p>
          <a:p>
            <a:pPr algn="ctr"/>
            <a:endParaRPr lang="de-DE" sz="1200" dirty="0">
              <a:ln w="0"/>
              <a:solidFill>
                <a:schemeClr val="tx1"/>
              </a:solidFill>
              <a:effectLst>
                <a:outerShdw blurRad="38100" dist="19050" dir="2700000" algn="tl" rotWithShape="0">
                  <a:schemeClr val="dk1">
                    <a:alpha val="40000"/>
                  </a:schemeClr>
                </a:outerShdw>
              </a:effectLst>
            </a:endParaRPr>
          </a:p>
        </p:txBody>
      </p:sp>
      <p:sp>
        <p:nvSpPr>
          <p:cNvPr id="9" name="Rechteck 8">
            <a:extLst>
              <a:ext uri="{FF2B5EF4-FFF2-40B4-BE49-F238E27FC236}">
                <a16:creationId xmlns:a16="http://schemas.microsoft.com/office/drawing/2014/main" id="{E38727AC-8540-4CFB-A85F-1278A2C78C8E}"/>
              </a:ext>
            </a:extLst>
          </p:cNvPr>
          <p:cNvSpPr/>
          <p:nvPr/>
        </p:nvSpPr>
        <p:spPr>
          <a:xfrm>
            <a:off x="838200" y="1517714"/>
            <a:ext cx="978159" cy="49751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800" dirty="0">
                <a:ln w="0"/>
                <a:solidFill>
                  <a:schemeClr val="tx1"/>
                </a:solidFill>
                <a:effectLst>
                  <a:outerShdw blurRad="38100" dist="19050" dir="2700000" algn="tl" rotWithShape="0">
                    <a:schemeClr val="dk1">
                      <a:alpha val="40000"/>
                    </a:schemeClr>
                  </a:outerShdw>
                </a:effectLst>
              </a:rPr>
              <a:t>Weg der Schuleinschreibung </a:t>
            </a:r>
            <a:endParaRPr lang="de-DE" sz="2800" dirty="0"/>
          </a:p>
        </p:txBody>
      </p:sp>
      <p:sp>
        <p:nvSpPr>
          <p:cNvPr id="10" name="Pfeil: Fünfeck 9">
            <a:extLst>
              <a:ext uri="{FF2B5EF4-FFF2-40B4-BE49-F238E27FC236}">
                <a16:creationId xmlns:a16="http://schemas.microsoft.com/office/drawing/2014/main" id="{2B8A5A38-DE34-4BF5-9C61-06AD5535502C}"/>
              </a:ext>
            </a:extLst>
          </p:cNvPr>
          <p:cNvSpPr/>
          <p:nvPr/>
        </p:nvSpPr>
        <p:spPr>
          <a:xfrm>
            <a:off x="2354195" y="3021225"/>
            <a:ext cx="6774025" cy="815550"/>
          </a:xfrm>
          <a:prstGeom prst="homePlate">
            <a:avLst>
              <a:gd name="adj" fmla="val 1154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n w="0"/>
              <a:solidFill>
                <a:schemeClr val="tx1"/>
              </a:solidFill>
              <a:effectLst>
                <a:outerShdw blurRad="38100" dist="19050" dir="2700000" algn="tl" rotWithShape="0">
                  <a:schemeClr val="dk1">
                    <a:alpha val="40000"/>
                  </a:schemeClr>
                </a:outerShdw>
              </a:effectLst>
            </a:endParaRPr>
          </a:p>
          <a:p>
            <a:pPr algn="ctr"/>
            <a:endParaRPr lang="de-DE" sz="1200" dirty="0">
              <a:ln w="0"/>
              <a:solidFill>
                <a:schemeClr val="tx1"/>
              </a:solidFill>
              <a:effectLst>
                <a:outerShdw blurRad="38100" dist="19050" dir="2700000" algn="tl" rotWithShape="0">
                  <a:schemeClr val="dk1">
                    <a:alpha val="40000"/>
                  </a:schemeClr>
                </a:outerShdw>
              </a:effectLst>
            </a:endParaRPr>
          </a:p>
          <a:p>
            <a:pPr algn="ctr"/>
            <a:endParaRPr lang="de-DE" sz="1200" dirty="0">
              <a:ln w="0"/>
              <a:solidFill>
                <a:schemeClr val="tx1"/>
              </a:solidFill>
              <a:effectLst>
                <a:outerShdw blurRad="38100" dist="19050" dir="2700000" algn="tl" rotWithShape="0">
                  <a:schemeClr val="dk1">
                    <a:alpha val="40000"/>
                  </a:schemeClr>
                </a:outerShdw>
              </a:effectLst>
            </a:endParaRPr>
          </a:p>
          <a:p>
            <a:pPr algn="ctr"/>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38100" dir="2700000" algn="tl">
                    <a:srgbClr val="000000">
                      <a:alpha val="43137"/>
                    </a:srgbClr>
                  </a:outerShdw>
                </a:effectLst>
              </a:rPr>
              <a:t>Bei Unsicherheiten stehen wir Ihnen beratend im Einzelfall während der Schuleinschreibung persönlich zur Verfügung!</a:t>
            </a:r>
          </a:p>
          <a:p>
            <a:pPr marL="285750" indent="-285750">
              <a:buFont typeface="Arial" panose="020B0604020202020204" pitchFamily="34" charset="0"/>
              <a:buChar char="•"/>
            </a:pPr>
            <a:endParaRPr lang="de-DE" dirty="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endParaRPr lang="de-DE" dirty="0"/>
          </a:p>
        </p:txBody>
      </p:sp>
      <p:sp>
        <p:nvSpPr>
          <p:cNvPr id="11" name="Pfeil: Fünfeck 10">
            <a:extLst>
              <a:ext uri="{FF2B5EF4-FFF2-40B4-BE49-F238E27FC236}">
                <a16:creationId xmlns:a16="http://schemas.microsoft.com/office/drawing/2014/main" id="{68E0B691-A617-468D-BCF4-DE0B5378AE9D}"/>
              </a:ext>
            </a:extLst>
          </p:cNvPr>
          <p:cNvSpPr/>
          <p:nvPr/>
        </p:nvSpPr>
        <p:spPr>
          <a:xfrm>
            <a:off x="2354195" y="4400928"/>
            <a:ext cx="6774025" cy="593889"/>
          </a:xfrm>
          <a:prstGeom prst="homePlate">
            <a:avLst>
              <a:gd name="adj" fmla="val 1722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Entscheidung der Eltern über den möglichen Schulbesuch ihres „</a:t>
            </a:r>
            <a:r>
              <a:rPr lang="de-DE" sz="1200" b="1" dirty="0">
                <a:ln w="0"/>
                <a:solidFill>
                  <a:schemeClr val="tx1"/>
                </a:solidFill>
                <a:effectLst>
                  <a:outerShdw blurRad="38100" dist="38100" dir="2700000" algn="tl">
                    <a:srgbClr val="000000">
                      <a:alpha val="43137"/>
                    </a:srgbClr>
                  </a:outerShdw>
                </a:effectLst>
              </a:rPr>
              <a:t>Korridorkindes</a:t>
            </a:r>
            <a:r>
              <a:rPr lang="de-DE" sz="1200" dirty="0">
                <a:ln w="0"/>
                <a:solidFill>
                  <a:schemeClr val="tx1"/>
                </a:solidFill>
                <a:effectLst>
                  <a:outerShdw blurRad="38100" dist="38100" dir="2700000" algn="tl">
                    <a:srgbClr val="000000">
                      <a:alpha val="43137"/>
                    </a:srgbClr>
                  </a:outerShdw>
                </a:effectLst>
              </a:rPr>
              <a:t>“ (Kinder, die in den Monaten Juli – September 2018 geboren sind) muss schriftlich spätestens </a:t>
            </a:r>
            <a:r>
              <a:rPr lang="de-DE" sz="1200" b="1" dirty="0">
                <a:ln w="0"/>
                <a:solidFill>
                  <a:schemeClr val="tx1"/>
                </a:solidFill>
                <a:effectLst>
                  <a:outerShdw blurRad="38100" dist="38100" dir="2700000" algn="tl">
                    <a:srgbClr val="000000">
                      <a:alpha val="43137"/>
                    </a:srgbClr>
                  </a:outerShdw>
                </a:effectLst>
              </a:rPr>
              <a:t>bis 10.04.2024 </a:t>
            </a:r>
            <a:r>
              <a:rPr lang="de-DE" sz="1200" dirty="0">
                <a:ln w="0"/>
                <a:solidFill>
                  <a:schemeClr val="tx1"/>
                </a:solidFill>
                <a:effectLst>
                  <a:outerShdw blurRad="38100" dist="38100" dir="2700000" algn="tl">
                    <a:srgbClr val="000000">
                      <a:alpha val="43137"/>
                    </a:srgbClr>
                  </a:outerShdw>
                </a:effectLst>
              </a:rPr>
              <a:t>nach der Beratung per Post in der Schule eingehen!</a:t>
            </a:r>
            <a:endParaRPr lang="de-DE" sz="1200" dirty="0">
              <a:effectLst>
                <a:outerShdw blurRad="38100" dist="38100" dir="2700000" algn="tl">
                  <a:srgbClr val="000000">
                    <a:alpha val="43137"/>
                  </a:srgbClr>
                </a:outerShdw>
              </a:effectLst>
            </a:endParaRPr>
          </a:p>
        </p:txBody>
      </p:sp>
      <p:sp>
        <p:nvSpPr>
          <p:cNvPr id="12" name="Pfeil: Fünfeck 11">
            <a:extLst>
              <a:ext uri="{FF2B5EF4-FFF2-40B4-BE49-F238E27FC236}">
                <a16:creationId xmlns:a16="http://schemas.microsoft.com/office/drawing/2014/main" id="{FE3BDC89-61AC-4B9D-997E-572CDC281719}"/>
              </a:ext>
            </a:extLst>
          </p:cNvPr>
          <p:cNvSpPr/>
          <p:nvPr/>
        </p:nvSpPr>
        <p:spPr>
          <a:xfrm>
            <a:off x="2354196" y="5774222"/>
            <a:ext cx="6774025" cy="703940"/>
          </a:xfrm>
          <a:prstGeom prst="homePlate">
            <a:avLst>
              <a:gd name="adj" fmla="val 14690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Eine Liste mit einer Übersicht aller Materialien für die 1. Klasse finden Sie ab Juli auf der Homepage der Schule.</a:t>
            </a:r>
            <a:endParaRPr lang="de-DE" sz="1200" dirty="0">
              <a:effectLst>
                <a:outerShdw blurRad="38100" dist="38100" dir="2700000" algn="tl">
                  <a:srgbClr val="000000">
                    <a:alpha val="43137"/>
                  </a:srgbClr>
                </a:outerShdw>
              </a:effectLst>
            </a:endParaRPr>
          </a:p>
        </p:txBody>
      </p:sp>
      <p:sp>
        <p:nvSpPr>
          <p:cNvPr id="8" name="Foliennummernplatzhalter 7">
            <a:extLst>
              <a:ext uri="{FF2B5EF4-FFF2-40B4-BE49-F238E27FC236}">
                <a16:creationId xmlns:a16="http://schemas.microsoft.com/office/drawing/2014/main" id="{3416B85E-7263-4A90-A526-D7A9DDFF4659}"/>
              </a:ext>
            </a:extLst>
          </p:cNvPr>
          <p:cNvSpPr>
            <a:spLocks noGrp="1"/>
          </p:cNvSpPr>
          <p:nvPr>
            <p:ph type="sldNum" sz="quarter" idx="12"/>
          </p:nvPr>
        </p:nvSpPr>
        <p:spPr/>
        <p:txBody>
          <a:bodyPr/>
          <a:lstStyle/>
          <a:p>
            <a:fld id="{68A3BDE8-BCD1-4559-9937-B1EC632DD020}" type="slidenum">
              <a:rPr lang="de-DE" smtClean="0"/>
              <a:t>21</a:t>
            </a:fld>
            <a:endParaRPr lang="de-DE"/>
          </a:p>
        </p:txBody>
      </p:sp>
      <p:pic>
        <p:nvPicPr>
          <p:cNvPr id="15" name="Grafik 14">
            <a:extLst>
              <a:ext uri="{FF2B5EF4-FFF2-40B4-BE49-F238E27FC236}">
                <a16:creationId xmlns:a16="http://schemas.microsoft.com/office/drawing/2014/main" id="{F671A0F8-B20C-4050-ADF2-95B5B0E68022}"/>
              </a:ext>
            </a:extLst>
          </p:cNvPr>
          <p:cNvPicPr>
            <a:picLocks noChangeAspect="1"/>
          </p:cNvPicPr>
          <p:nvPr/>
        </p:nvPicPr>
        <p:blipFill>
          <a:blip r:embed="rId5"/>
          <a:stretch>
            <a:fillRect/>
          </a:stretch>
        </p:blipFill>
        <p:spPr>
          <a:xfrm>
            <a:off x="4339399" y="136861"/>
            <a:ext cx="1287626" cy="802324"/>
          </a:xfrm>
          <a:prstGeom prst="rect">
            <a:avLst/>
          </a:prstGeom>
        </p:spPr>
      </p:pic>
    </p:spTree>
    <p:extLst>
      <p:ext uri="{BB962C8B-B14F-4D97-AF65-F5344CB8AC3E}">
        <p14:creationId xmlns:p14="http://schemas.microsoft.com/office/powerpoint/2010/main" val="3042201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9F0751DE-773F-4BBF-91F3-473E097CD9D2}"/>
              </a:ext>
            </a:extLst>
          </p:cNvPr>
          <p:cNvSpPr/>
          <p:nvPr/>
        </p:nvSpPr>
        <p:spPr>
          <a:xfrm>
            <a:off x="173500" y="1687990"/>
            <a:ext cx="6124663" cy="1968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F2763A2-6138-4EBC-80A3-838C6A1580EC}"/>
              </a:ext>
            </a:extLst>
          </p:cNvPr>
          <p:cNvSpPr>
            <a:spLocks noGrp="1"/>
          </p:cNvSpPr>
          <p:nvPr>
            <p:ph sz="half" idx="1"/>
          </p:nvPr>
        </p:nvSpPr>
        <p:spPr>
          <a:xfrm>
            <a:off x="279916" y="1768327"/>
            <a:ext cx="6235959" cy="4104000"/>
          </a:xfrm>
        </p:spPr>
        <p:txBody>
          <a:bodyPr>
            <a:normAutofit/>
          </a:bodyPr>
          <a:lstStyle/>
          <a:p>
            <a:pPr marL="0" indent="0">
              <a:lnSpc>
                <a:spcPts val="200"/>
              </a:lnSpc>
              <a:buNone/>
            </a:pPr>
            <a:endParaRPr lang="de-DE" sz="1200" b="1" dirty="0"/>
          </a:p>
          <a:p>
            <a:pPr marL="0" indent="0">
              <a:lnSpc>
                <a:spcPts val="200"/>
              </a:lnSpc>
              <a:buNone/>
            </a:pPr>
            <a:r>
              <a:rPr lang="de-DE" sz="1400" b="1" dirty="0">
                <a:effectLst>
                  <a:outerShdw blurRad="38100" dist="38100" dir="2700000" algn="tl">
                    <a:srgbClr val="000000">
                      <a:alpha val="43137"/>
                    </a:srgbClr>
                  </a:outerShdw>
                </a:effectLst>
              </a:rPr>
              <a:t>Rückstellung </a:t>
            </a:r>
            <a:r>
              <a:rPr lang="de-DE" sz="1400" dirty="0">
                <a:effectLst>
                  <a:outerShdw blurRad="38100" dist="38100" dir="2700000" algn="tl">
                    <a:srgbClr val="000000">
                      <a:alpha val="43137"/>
                    </a:srgbClr>
                  </a:outerShdw>
                </a:effectLst>
              </a:rPr>
              <a:t>des eigenen Kindes (bis zum 30.06.2018 geboren)</a:t>
            </a:r>
            <a:endParaRPr lang="de-DE" sz="800" dirty="0">
              <a:effectLst>
                <a:outerShdw blurRad="38100" dist="38100" dir="2700000" algn="tl">
                  <a:srgbClr val="000000">
                    <a:alpha val="43137"/>
                  </a:srgbClr>
                </a:outerShdw>
              </a:effectLst>
            </a:endParaRPr>
          </a:p>
          <a:p>
            <a:pPr marL="0" indent="0">
              <a:lnSpc>
                <a:spcPts val="200"/>
              </a:lnSpc>
              <a:buNone/>
            </a:pPr>
            <a:r>
              <a:rPr lang="de-DE" sz="1200" dirty="0">
                <a:effectLst>
                  <a:outerShdw blurRad="38100" dist="38100" dir="2700000" algn="tl">
                    <a:srgbClr val="000000">
                      <a:alpha val="43137"/>
                    </a:srgbClr>
                  </a:outerShdw>
                </a:effectLst>
              </a:rPr>
              <a:t>                            Entscheidung trägt die Schule </a:t>
            </a:r>
          </a:p>
          <a:p>
            <a:pPr marL="0" indent="0">
              <a:lnSpc>
                <a:spcPts val="200"/>
              </a:lnSpc>
              <a:buNone/>
            </a:pPr>
            <a:r>
              <a:rPr lang="de-DE" sz="1200" dirty="0">
                <a:effectLst>
                  <a:outerShdw blurRad="38100" dist="38100" dir="2700000" algn="tl">
                    <a:srgbClr val="000000">
                      <a:alpha val="43137"/>
                    </a:srgbClr>
                  </a:outerShdw>
                </a:effectLst>
              </a:rPr>
              <a:t>                            Terminvereinbarung mit der Schule nach Erhalt der notwendigen Unterlagen</a:t>
            </a:r>
          </a:p>
          <a:p>
            <a:pPr marL="0" indent="0">
              <a:lnSpc>
                <a:spcPts val="200"/>
              </a:lnSpc>
              <a:buNone/>
            </a:pPr>
            <a:endParaRPr lang="de-DE" sz="1200" dirty="0">
              <a:effectLst>
                <a:outerShdw blurRad="38100" dist="38100" dir="2700000" algn="tl">
                  <a:srgbClr val="000000">
                    <a:alpha val="43137"/>
                  </a:srgbClr>
                </a:outerShdw>
              </a:effectLst>
            </a:endParaRPr>
          </a:p>
          <a:p>
            <a:pPr marL="0" indent="0">
              <a:lnSpc>
                <a:spcPts val="200"/>
              </a:lnSpc>
              <a:buNone/>
            </a:pPr>
            <a:r>
              <a:rPr lang="de-DE" sz="1400" b="1" dirty="0">
                <a:effectLst>
                  <a:outerShdw blurRad="38100" dist="38100" dir="2700000" algn="tl">
                    <a:srgbClr val="000000">
                      <a:alpha val="43137"/>
                    </a:srgbClr>
                  </a:outerShdw>
                </a:effectLst>
              </a:rPr>
              <a:t>Verschiebung</a:t>
            </a:r>
          </a:p>
          <a:p>
            <a:pPr marL="0" indent="0">
              <a:lnSpc>
                <a:spcPts val="200"/>
              </a:lnSpc>
              <a:buNone/>
            </a:pPr>
            <a:r>
              <a:rPr lang="de-DE" sz="1200" b="1" dirty="0">
                <a:effectLst>
                  <a:outerShdw blurRad="38100" dist="38100" dir="2700000" algn="tl">
                    <a:srgbClr val="000000">
                      <a:alpha val="43137"/>
                    </a:srgbClr>
                  </a:outerShdw>
                </a:effectLst>
              </a:rPr>
              <a:t>Möglichkeit für alle Korridorkinder (von 01.07. bis inkl. 30.09.2018 geborene Kinder)</a:t>
            </a:r>
          </a:p>
          <a:p>
            <a:pPr marL="0" indent="0">
              <a:lnSpc>
                <a:spcPts val="200"/>
              </a:lnSpc>
              <a:buNone/>
            </a:pPr>
            <a:endParaRPr lang="de-DE" sz="800" b="1" dirty="0">
              <a:effectLst>
                <a:outerShdw blurRad="38100" dist="38100" dir="2700000" algn="tl">
                  <a:srgbClr val="000000">
                    <a:alpha val="43137"/>
                  </a:srgbClr>
                </a:outerShdw>
              </a:effectLst>
            </a:endParaRPr>
          </a:p>
          <a:p>
            <a:pPr marL="0" indent="0">
              <a:lnSpc>
                <a:spcPts val="900"/>
              </a:lnSpc>
              <a:buNone/>
            </a:pPr>
            <a:r>
              <a:rPr lang="de-DE" sz="1400" dirty="0">
                <a:effectLst>
                  <a:outerShdw blurRad="38100" dist="38100" dir="2700000" algn="tl">
                    <a:srgbClr val="000000">
                      <a:alpha val="43137"/>
                    </a:srgbClr>
                  </a:outerShdw>
                </a:effectLst>
              </a:rPr>
              <a:t>                                      Ein weiteres Jahr im eigenen Kindergarten</a:t>
            </a:r>
          </a:p>
          <a:p>
            <a:pPr marL="0" indent="0">
              <a:lnSpc>
                <a:spcPts val="900"/>
              </a:lnSpc>
              <a:buNone/>
            </a:pPr>
            <a:r>
              <a:rPr lang="de-DE" sz="1400" dirty="0">
                <a:effectLst>
                  <a:outerShdw blurRad="38100" dist="38100" dir="2700000" algn="tl">
                    <a:srgbClr val="000000">
                      <a:alpha val="43137"/>
                    </a:srgbClr>
                  </a:outerShdw>
                </a:effectLst>
              </a:rPr>
              <a:t>                                      Wechsel für ein Jahr in einen Schulkindergarten:</a:t>
            </a:r>
          </a:p>
          <a:p>
            <a:pPr marL="0" indent="0">
              <a:buNone/>
            </a:pPr>
            <a:r>
              <a:rPr lang="de-DE" sz="1400" b="1" dirty="0"/>
              <a:t>			</a:t>
            </a:r>
          </a:p>
          <a:p>
            <a:pPr marL="0" indent="0">
              <a:buNone/>
            </a:pPr>
            <a:endParaRPr lang="de-DE" sz="1400" b="1"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875" y="169119"/>
            <a:ext cx="622043" cy="722606"/>
          </a:xfrm>
          <a:prstGeom prst="rect">
            <a:avLst/>
          </a:prstGeom>
          <a:noFill/>
          <a:ln>
            <a:noFill/>
          </a:ln>
        </p:spPr>
      </p:pic>
      <p:sp>
        <p:nvSpPr>
          <p:cNvPr id="7" name="Textfeld 6">
            <a:extLst>
              <a:ext uri="{FF2B5EF4-FFF2-40B4-BE49-F238E27FC236}">
                <a16:creationId xmlns:a16="http://schemas.microsoft.com/office/drawing/2014/main" id="{FB8A74E4-4CEA-44CC-8AC4-E6C21CCAE29A}"/>
              </a:ext>
            </a:extLst>
          </p:cNvPr>
          <p:cNvSpPr txBox="1"/>
          <p:nvPr/>
        </p:nvSpPr>
        <p:spPr>
          <a:xfrm>
            <a:off x="1449755" y="1078387"/>
            <a:ext cx="8945916" cy="517241"/>
          </a:xfrm>
          <a:prstGeom prst="rect">
            <a:avLst/>
          </a:prstGeom>
          <a:solidFill>
            <a:schemeClr val="accent1">
              <a:lumMod val="20000"/>
              <a:lumOff val="80000"/>
            </a:schemeClr>
          </a:solidFill>
          <a:ln w="28575">
            <a:solidFill>
              <a:srgbClr val="0070C0"/>
            </a:solidFill>
          </a:ln>
        </p:spPr>
        <p:txBody>
          <a:bodyPr vert="horz" lIns="91440" tIns="45720" rIns="91440" bIns="45720" rtlCol="0" anchor="ctr">
            <a:normAutofit lnSpcReduction="10000"/>
          </a:bodyPr>
          <a:lstStyle/>
          <a:p>
            <a:pPr>
              <a:lnSpc>
                <a:spcPct val="90000"/>
              </a:lnSpc>
              <a:spcBef>
                <a:spcPct val="0"/>
              </a:spcBef>
              <a:spcAft>
                <a:spcPts val="600"/>
              </a:spcAft>
            </a:pPr>
            <a:r>
              <a:rPr lang="en-US" sz="3200" b="1" dirty="0">
                <a:latin typeface="+mj-lt"/>
                <a:ea typeface="+mj-ea"/>
                <a:cs typeface="+mj-cs"/>
              </a:rPr>
              <a:t>Ich will </a:t>
            </a:r>
            <a:r>
              <a:rPr lang="en-US" sz="3200" b="1" dirty="0" err="1">
                <a:latin typeface="+mj-lt"/>
                <a:ea typeface="+mj-ea"/>
                <a:cs typeface="+mj-cs"/>
              </a:rPr>
              <a:t>mein</a:t>
            </a:r>
            <a:r>
              <a:rPr lang="en-US" sz="3200" b="1" dirty="0">
                <a:latin typeface="+mj-lt"/>
                <a:ea typeface="+mj-ea"/>
                <a:cs typeface="+mj-cs"/>
              </a:rPr>
              <a:t> Kind </a:t>
            </a:r>
            <a:r>
              <a:rPr lang="en-US" sz="3200" b="1" dirty="0" err="1">
                <a:latin typeface="+mj-lt"/>
                <a:ea typeface="+mj-ea"/>
                <a:cs typeface="+mj-cs"/>
              </a:rPr>
              <a:t>noch</a:t>
            </a:r>
            <a:r>
              <a:rPr lang="en-US" sz="3200" b="1" dirty="0">
                <a:latin typeface="+mj-lt"/>
                <a:ea typeface="+mj-ea"/>
                <a:cs typeface="+mj-cs"/>
              </a:rPr>
              <a:t> </a:t>
            </a:r>
            <a:r>
              <a:rPr lang="en-US" sz="3200" b="1" u="sng" dirty="0">
                <a:ln w="0"/>
                <a:effectLst>
                  <a:outerShdw blurRad="38100" dist="19050" dir="2700000" algn="tl" rotWithShape="0">
                    <a:schemeClr val="dk1">
                      <a:alpha val="40000"/>
                    </a:schemeClr>
                  </a:outerShdw>
                </a:effectLst>
                <a:latin typeface="+mj-lt"/>
                <a:ea typeface="+mj-ea"/>
                <a:cs typeface="+mj-cs"/>
              </a:rPr>
              <a:t>NICHT</a:t>
            </a:r>
            <a:r>
              <a:rPr lang="en-US" sz="3200" b="1" dirty="0">
                <a:latin typeface="+mj-lt"/>
                <a:ea typeface="+mj-ea"/>
                <a:cs typeface="+mj-cs"/>
              </a:rPr>
              <a:t> in die Schule </a:t>
            </a:r>
            <a:r>
              <a:rPr lang="en-US" sz="3200" b="1" dirty="0" err="1">
                <a:latin typeface="+mj-lt"/>
                <a:ea typeface="+mj-ea"/>
                <a:cs typeface="+mj-cs"/>
              </a:rPr>
              <a:t>geben</a:t>
            </a:r>
            <a:r>
              <a:rPr lang="en-US" sz="3200" b="1" dirty="0">
                <a:latin typeface="+mj-lt"/>
                <a:ea typeface="+mj-ea"/>
                <a:cs typeface="+mj-cs"/>
              </a:rPr>
              <a:t>!</a:t>
            </a:r>
            <a:endParaRPr lang="en-US" sz="3200" b="1" kern="1200" dirty="0">
              <a:solidFill>
                <a:schemeClr val="tx1"/>
              </a:solidFill>
              <a:latin typeface="+mj-lt"/>
              <a:ea typeface="+mj-ea"/>
              <a:cs typeface="+mj-cs"/>
            </a:endParaRPr>
          </a:p>
        </p:txBody>
      </p:sp>
      <p:sp>
        <p:nvSpPr>
          <p:cNvPr id="16" name="Textfeld 15">
            <a:extLst>
              <a:ext uri="{FF2B5EF4-FFF2-40B4-BE49-F238E27FC236}">
                <a16:creationId xmlns:a16="http://schemas.microsoft.com/office/drawing/2014/main" id="{8EEB8922-5ACE-465F-806D-36F575D1A65A}"/>
              </a:ext>
            </a:extLst>
          </p:cNvPr>
          <p:cNvSpPr txBox="1"/>
          <p:nvPr/>
        </p:nvSpPr>
        <p:spPr>
          <a:xfrm>
            <a:off x="775258" y="3866050"/>
            <a:ext cx="4953738" cy="1569660"/>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de-DE" sz="1200" dirty="0">
                <a:latin typeface="+mj-lt"/>
              </a:rPr>
              <a:t>Schulkindergärten bieten Platz für Kinder, die dieses Jahr vom Schulbesuch zurück gestellt werden und verändert Unterstützung benötigen, als in einem weiteren Kindergartenjahr geleistet werden kann.</a:t>
            </a:r>
          </a:p>
          <a:p>
            <a:r>
              <a:rPr lang="de-DE" sz="1200" dirty="0">
                <a:latin typeface="+mj-lt"/>
              </a:rPr>
              <a:t>Mit einer altershomogenen Gruppe von maximal 15 Kindern ist es Ziel der Einrichtung, die Kinder in ihrer individuellen Entwicklung ganzheitlich zu unterstützen, um den Schuleintritt in eine Regelschule zu ermöglichen.</a:t>
            </a:r>
          </a:p>
          <a:p>
            <a:r>
              <a:rPr lang="de-DE" sz="1200" dirty="0">
                <a:latin typeface="+mj-lt"/>
              </a:rPr>
              <a:t>Ebenso können sogenannte Korridorkinder (Kinder, die das sechste Lebensjahr in der Zeit von Juli bis September vollenden) aufgenommen werden.</a:t>
            </a:r>
          </a:p>
        </p:txBody>
      </p:sp>
      <p:sp>
        <p:nvSpPr>
          <p:cNvPr id="18" name="Rechteck: abgerundete Ecken 17">
            <a:extLst>
              <a:ext uri="{FF2B5EF4-FFF2-40B4-BE49-F238E27FC236}">
                <a16:creationId xmlns:a16="http://schemas.microsoft.com/office/drawing/2014/main" id="{7B065DDA-E236-408D-97E4-1845DDEA85AB}"/>
              </a:ext>
            </a:extLst>
          </p:cNvPr>
          <p:cNvSpPr/>
          <p:nvPr/>
        </p:nvSpPr>
        <p:spPr>
          <a:xfrm>
            <a:off x="494522" y="5645020"/>
            <a:ext cx="5393094" cy="9330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38100" dir="2700000" algn="tl">
                    <a:srgbClr val="000000">
                      <a:alpha val="43137"/>
                    </a:srgbClr>
                  </a:outerShdw>
                </a:effectLst>
              </a:rPr>
              <a:t>Schulkindergärten in Ingolstadt</a:t>
            </a:r>
          </a:p>
          <a:p>
            <a:pPr marL="171450" indent="-1714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Schulkindergarten in der Grundschule Münchener Straße  Tel: 0841/305-41980</a:t>
            </a:r>
          </a:p>
          <a:p>
            <a:pPr marL="171450" indent="-1714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Schulkindergarten auf der Schanz 	 Tel: 0151-540 26 794</a:t>
            </a:r>
          </a:p>
          <a:p>
            <a:pPr marL="171450" indent="-171450">
              <a:buFont typeface="Arial" panose="020B0604020202020204" pitchFamily="34" charset="0"/>
              <a:buChar char="•"/>
            </a:pPr>
            <a:r>
              <a:rPr lang="de-DE" sz="1200" dirty="0">
                <a:ln w="0"/>
                <a:solidFill>
                  <a:schemeClr val="tx1"/>
                </a:solidFill>
                <a:effectLst>
                  <a:outerShdw blurRad="38100" dist="38100" dir="2700000" algn="tl">
                    <a:srgbClr val="000000">
                      <a:alpha val="43137"/>
                    </a:srgbClr>
                  </a:outerShdw>
                </a:effectLst>
              </a:rPr>
              <a:t>Schulkindergarten Peter </a:t>
            </a:r>
            <a:r>
              <a:rPr lang="de-DE" sz="1200" dirty="0" err="1">
                <a:ln w="0"/>
                <a:solidFill>
                  <a:schemeClr val="tx1"/>
                </a:solidFill>
                <a:effectLst>
                  <a:outerShdw blurRad="38100" dist="38100" dir="2700000" algn="tl">
                    <a:srgbClr val="000000">
                      <a:alpha val="43137"/>
                    </a:srgbClr>
                  </a:outerShdw>
                </a:effectLst>
              </a:rPr>
              <a:t>Steuart</a:t>
            </a:r>
            <a:r>
              <a:rPr lang="de-DE" sz="1200" dirty="0">
                <a:ln w="0"/>
                <a:solidFill>
                  <a:schemeClr val="tx1"/>
                </a:solidFill>
                <a:effectLst>
                  <a:outerShdw blurRad="38100" dist="38100" dir="2700000" algn="tl">
                    <a:srgbClr val="000000">
                      <a:alpha val="43137"/>
                    </a:srgbClr>
                  </a:outerShdw>
                </a:effectLst>
              </a:rPr>
              <a:t> Haus	 Tel: 0841/ 305-46153</a:t>
            </a:r>
            <a:endParaRPr lang="de-DE" sz="1200" dirty="0">
              <a:effectLst>
                <a:outerShdw blurRad="38100" dist="38100" dir="2700000" algn="tl">
                  <a:srgbClr val="000000">
                    <a:alpha val="43137"/>
                  </a:srgbClr>
                </a:outerShdw>
              </a:effectLst>
            </a:endParaRPr>
          </a:p>
        </p:txBody>
      </p:sp>
      <p:sp>
        <p:nvSpPr>
          <p:cNvPr id="20" name="Rechteck 19">
            <a:extLst>
              <a:ext uri="{FF2B5EF4-FFF2-40B4-BE49-F238E27FC236}">
                <a16:creationId xmlns:a16="http://schemas.microsoft.com/office/drawing/2014/main" id="{C136E5CC-5A0D-4228-B63C-849CB668BECE}"/>
              </a:ext>
            </a:extLst>
          </p:cNvPr>
          <p:cNvSpPr/>
          <p:nvPr/>
        </p:nvSpPr>
        <p:spPr>
          <a:xfrm>
            <a:off x="6515878" y="1932576"/>
            <a:ext cx="4497355" cy="10730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n w="0"/>
                <a:solidFill>
                  <a:schemeClr val="tx1"/>
                </a:solidFill>
                <a:effectLst>
                  <a:outerShdw blurRad="38100" dist="19050" dir="2700000" algn="tl" rotWithShape="0">
                    <a:schemeClr val="dk1">
                      <a:alpha val="40000"/>
                    </a:schemeClr>
                  </a:outerShdw>
                </a:effectLst>
              </a:rPr>
              <a:t>Wie melde ich mein Kind für den Schulkindergarten an:</a:t>
            </a:r>
          </a:p>
          <a:p>
            <a:pPr marL="285750" indent="-2857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Ab </a:t>
            </a:r>
            <a:r>
              <a:rPr lang="de-DE" sz="1200" dirty="0">
                <a:ln w="0"/>
                <a:solidFill>
                  <a:srgbClr val="FF0000"/>
                </a:solidFill>
                <a:effectLst>
                  <a:outerShdw blurRad="38100" dist="19050" dir="2700000" algn="tl" rotWithShape="0">
                    <a:schemeClr val="dk1">
                      <a:alpha val="40000"/>
                    </a:schemeClr>
                  </a:outerShdw>
                </a:effectLst>
              </a:rPr>
              <a:t>08.02.2024</a:t>
            </a:r>
            <a:r>
              <a:rPr lang="de-DE" sz="1200" dirty="0">
                <a:ln w="0"/>
                <a:solidFill>
                  <a:schemeClr val="tx1"/>
                </a:solidFill>
                <a:effectLst>
                  <a:outerShdw blurRad="38100" dist="19050" dir="2700000" algn="tl" rotWithShape="0">
                    <a:schemeClr val="dk1">
                      <a:alpha val="40000"/>
                    </a:schemeClr>
                  </a:outerShdw>
                </a:effectLst>
              </a:rPr>
              <a:t> online unter </a:t>
            </a:r>
            <a:r>
              <a:rPr lang="de-DE" sz="1200" dirty="0">
                <a:ln w="0"/>
                <a:solidFill>
                  <a:srgbClr val="FF0000"/>
                </a:solidFill>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www.ingolstadt.de/kitafinder</a:t>
            </a:r>
            <a:r>
              <a:rPr lang="de-DE" sz="1200" dirty="0">
                <a:ln w="0"/>
                <a:solidFill>
                  <a:srgbClr val="FF0000"/>
                </a:solidFill>
                <a:effectLst>
                  <a:outerShdw blurRad="38100" dist="19050" dir="2700000" algn="tl" rotWithShape="0">
                    <a:schemeClr val="dk1">
                      <a:alpha val="40000"/>
                    </a:schemeClr>
                  </a:outerShdw>
                </a:effectLst>
              </a:rPr>
              <a:t> </a:t>
            </a:r>
          </a:p>
          <a:p>
            <a:pPr marL="285750" indent="-2857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Gleichzeitig vorherige telefonische Anmeldung zu den Anmeldetagen </a:t>
            </a:r>
          </a:p>
          <a:p>
            <a:pPr marL="285750" indent="-285750">
              <a:buFont typeface="Arial" panose="020B0604020202020204" pitchFamily="34" charset="0"/>
              <a:buChar char="•"/>
            </a:pPr>
            <a:endParaRPr lang="de-DE" sz="1200" dirty="0"/>
          </a:p>
        </p:txBody>
      </p:sp>
      <p:sp>
        <p:nvSpPr>
          <p:cNvPr id="21" name="Rechteck 20">
            <a:extLst>
              <a:ext uri="{FF2B5EF4-FFF2-40B4-BE49-F238E27FC236}">
                <a16:creationId xmlns:a16="http://schemas.microsoft.com/office/drawing/2014/main" id="{275B2DE2-8241-4C2E-9E48-E8F89BF8E434}"/>
              </a:ext>
            </a:extLst>
          </p:cNvPr>
          <p:cNvSpPr/>
          <p:nvPr/>
        </p:nvSpPr>
        <p:spPr>
          <a:xfrm>
            <a:off x="6515876" y="3236003"/>
            <a:ext cx="4497355" cy="16331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n w="0"/>
                <a:solidFill>
                  <a:srgbClr val="FF0000"/>
                </a:solidFill>
                <a:effectLst>
                  <a:outerShdw blurRad="38100" dist="19050" dir="2700000" algn="tl" rotWithShape="0">
                    <a:schemeClr val="dk1">
                      <a:alpha val="40000"/>
                    </a:schemeClr>
                  </a:outerShdw>
                </a:effectLst>
              </a:rPr>
              <a:t>Anmeldetage der Schulkindergärten:</a:t>
            </a:r>
          </a:p>
          <a:p>
            <a:pPr marL="171450" indent="-171450">
              <a:buFont typeface="Arial" panose="020B0604020202020204" pitchFamily="34" charset="0"/>
              <a:buChar char="•"/>
            </a:pPr>
            <a:r>
              <a:rPr lang="de-DE" sz="1100" dirty="0">
                <a:ln w="0"/>
                <a:solidFill>
                  <a:schemeClr val="tx1"/>
                </a:solidFill>
                <a:effectLst>
                  <a:outerShdw blurRad="38100" dist="19050" dir="2700000" algn="tl" rotWithShape="0">
                    <a:schemeClr val="dk1">
                      <a:alpha val="40000"/>
                    </a:schemeClr>
                  </a:outerShdw>
                </a:effectLst>
              </a:rPr>
              <a:t>Montag, 	 </a:t>
            </a:r>
            <a:r>
              <a:rPr lang="de-DE" sz="1100" b="1" dirty="0">
                <a:ln w="0"/>
                <a:solidFill>
                  <a:srgbClr val="FF0000"/>
                </a:solidFill>
                <a:effectLst>
                  <a:outerShdw blurRad="38100" dist="19050" dir="2700000" algn="tl" rotWithShape="0">
                    <a:schemeClr val="dk1">
                      <a:alpha val="40000"/>
                    </a:schemeClr>
                  </a:outerShdw>
                </a:effectLst>
              </a:rPr>
              <a:t>11.03.2024</a:t>
            </a:r>
            <a:r>
              <a:rPr lang="de-DE" sz="1100" dirty="0">
                <a:ln w="0"/>
                <a:solidFill>
                  <a:schemeClr val="tx1"/>
                </a:solidFill>
                <a:effectLst>
                  <a:outerShdw blurRad="38100" dist="19050" dir="2700000" algn="tl" rotWithShape="0">
                    <a:schemeClr val="dk1">
                      <a:alpha val="40000"/>
                    </a:schemeClr>
                  </a:outerShdw>
                </a:effectLst>
              </a:rPr>
              <a:t>	08.00 Uhr – 11.00 Uhr</a:t>
            </a:r>
          </a:p>
          <a:p>
            <a:pPr marL="171450" indent="-171450">
              <a:buFont typeface="Arial" panose="020B0604020202020204" pitchFamily="34" charset="0"/>
              <a:buChar char="•"/>
            </a:pPr>
            <a:r>
              <a:rPr lang="de-DE" sz="1100" dirty="0">
                <a:ln w="0"/>
                <a:solidFill>
                  <a:schemeClr val="tx1"/>
                </a:solidFill>
                <a:effectLst>
                  <a:outerShdw blurRad="38100" dist="19050" dir="2700000" algn="tl" rotWithShape="0">
                    <a:schemeClr val="dk1">
                      <a:alpha val="40000"/>
                    </a:schemeClr>
                  </a:outerShdw>
                </a:effectLst>
              </a:rPr>
              <a:t>Dienstag,	 </a:t>
            </a:r>
            <a:r>
              <a:rPr lang="de-DE" sz="1100" b="1" dirty="0">
                <a:ln w="0"/>
                <a:solidFill>
                  <a:srgbClr val="FF0000"/>
                </a:solidFill>
                <a:effectLst>
                  <a:outerShdw blurRad="38100" dist="19050" dir="2700000" algn="tl" rotWithShape="0">
                    <a:schemeClr val="dk1">
                      <a:alpha val="40000"/>
                    </a:schemeClr>
                  </a:outerShdw>
                </a:effectLst>
              </a:rPr>
              <a:t>12.03.2024</a:t>
            </a:r>
            <a:r>
              <a:rPr lang="de-DE" sz="1100" dirty="0">
                <a:ln w="0"/>
                <a:solidFill>
                  <a:schemeClr val="tx1"/>
                </a:solidFill>
                <a:effectLst>
                  <a:outerShdw blurRad="38100" dist="19050" dir="2700000" algn="tl" rotWithShape="0">
                    <a:schemeClr val="dk1">
                      <a:alpha val="40000"/>
                    </a:schemeClr>
                  </a:outerShdw>
                </a:effectLst>
              </a:rPr>
              <a:t>	16.00 Uhr – 19.00 Uhr</a:t>
            </a:r>
          </a:p>
          <a:p>
            <a:pPr marL="171450" indent="-171450">
              <a:buFont typeface="Arial" panose="020B0604020202020204" pitchFamily="34" charset="0"/>
              <a:buChar char="•"/>
            </a:pPr>
            <a:r>
              <a:rPr lang="de-DE" sz="1100" dirty="0">
                <a:ln w="0"/>
                <a:solidFill>
                  <a:schemeClr val="tx1"/>
                </a:solidFill>
                <a:effectLst>
                  <a:outerShdw blurRad="38100" dist="19050" dir="2700000" algn="tl" rotWithShape="0">
                    <a:schemeClr val="dk1">
                      <a:alpha val="40000"/>
                    </a:schemeClr>
                  </a:outerShdw>
                </a:effectLst>
              </a:rPr>
              <a:t>Mittwoch,	</a:t>
            </a:r>
            <a:r>
              <a:rPr lang="de-DE" sz="1100" b="1" dirty="0">
                <a:ln w="0"/>
                <a:solidFill>
                  <a:srgbClr val="FF0000"/>
                </a:solidFill>
                <a:effectLst>
                  <a:outerShdw blurRad="38100" dist="19050" dir="2700000" algn="tl" rotWithShape="0">
                    <a:schemeClr val="dk1">
                      <a:alpha val="40000"/>
                    </a:schemeClr>
                  </a:outerShdw>
                </a:effectLst>
              </a:rPr>
              <a:t> 13.03.2024</a:t>
            </a:r>
            <a:r>
              <a:rPr lang="de-DE" sz="1100" dirty="0">
                <a:ln w="0"/>
                <a:solidFill>
                  <a:schemeClr val="tx1"/>
                </a:solidFill>
                <a:effectLst>
                  <a:outerShdw blurRad="38100" dist="19050" dir="2700000" algn="tl" rotWithShape="0">
                    <a:schemeClr val="dk1">
                      <a:alpha val="40000"/>
                    </a:schemeClr>
                  </a:outerShdw>
                </a:effectLst>
              </a:rPr>
              <a:t>	08.00 Uhr – 11.00 Uhr</a:t>
            </a:r>
          </a:p>
          <a:p>
            <a:endParaRPr lang="de-DE" sz="800" dirty="0">
              <a:ln w="0"/>
              <a:solidFill>
                <a:schemeClr val="tx1"/>
              </a:solidFill>
              <a:effectLst>
                <a:outerShdw blurRad="38100" dist="19050" dir="2700000" algn="tl" rotWithShape="0">
                  <a:schemeClr val="dk1">
                    <a:alpha val="40000"/>
                  </a:schemeClr>
                </a:outerShdw>
              </a:effectLst>
            </a:endParaRPr>
          </a:p>
          <a:p>
            <a:r>
              <a:rPr lang="de-DE" sz="1200" b="1" dirty="0">
                <a:ln w="0"/>
                <a:solidFill>
                  <a:schemeClr val="tx1"/>
                </a:solidFill>
                <a:effectLst>
                  <a:outerShdw blurRad="38100" dist="19050" dir="2700000" algn="tl" rotWithShape="0">
                    <a:schemeClr val="dk1">
                      <a:alpha val="40000"/>
                    </a:schemeClr>
                  </a:outerShdw>
                </a:effectLst>
              </a:rPr>
              <a:t>Mitzubringen:</a:t>
            </a:r>
          </a:p>
          <a:p>
            <a:pPr marL="171450" indent="-171450">
              <a:buFont typeface="Arial" panose="020B0604020202020204" pitchFamily="34" charset="0"/>
              <a:buChar char="•"/>
            </a:pPr>
            <a:r>
              <a:rPr lang="de-DE" sz="1100" dirty="0">
                <a:ln w="0"/>
                <a:solidFill>
                  <a:schemeClr val="tx1"/>
                </a:solidFill>
                <a:effectLst>
                  <a:outerShdw blurRad="38100" dist="19050" dir="2700000" algn="tl" rotWithShape="0">
                    <a:schemeClr val="dk1">
                      <a:alpha val="40000"/>
                    </a:schemeClr>
                  </a:outerShdw>
                </a:effectLst>
              </a:rPr>
              <a:t>Eigene Kind</a:t>
            </a:r>
          </a:p>
          <a:p>
            <a:pPr marL="171450" indent="-171450">
              <a:buFont typeface="Arial" panose="020B0604020202020204" pitchFamily="34" charset="0"/>
              <a:buChar char="•"/>
            </a:pPr>
            <a:r>
              <a:rPr lang="de-DE" sz="1100" dirty="0">
                <a:ln w="0"/>
                <a:solidFill>
                  <a:schemeClr val="tx1"/>
                </a:solidFill>
                <a:effectLst>
                  <a:outerShdw blurRad="38100" dist="19050" dir="2700000" algn="tl" rotWithShape="0">
                    <a:schemeClr val="dk1">
                      <a:alpha val="40000"/>
                    </a:schemeClr>
                  </a:outerShdw>
                </a:effectLst>
              </a:rPr>
              <a:t>Rückstellungsbescheid der Schule</a:t>
            </a:r>
          </a:p>
          <a:p>
            <a:pPr marL="171450" indent="-171450">
              <a:buFont typeface="Arial" panose="020B0604020202020204" pitchFamily="34" charset="0"/>
              <a:buChar char="•"/>
            </a:pPr>
            <a:r>
              <a:rPr lang="de-DE" sz="1100" dirty="0">
                <a:ln w="0"/>
                <a:solidFill>
                  <a:schemeClr val="tx1"/>
                </a:solidFill>
                <a:effectLst>
                  <a:outerShdw blurRad="38100" dist="19050" dir="2700000" algn="tl" rotWithShape="0">
                    <a:schemeClr val="dk1">
                      <a:alpha val="40000"/>
                    </a:schemeClr>
                  </a:outerShdw>
                </a:effectLst>
              </a:rPr>
              <a:t>Schreiben einer Beratungsstelle / Ingolstadt </a:t>
            </a:r>
          </a:p>
        </p:txBody>
      </p:sp>
      <p:sp>
        <p:nvSpPr>
          <p:cNvPr id="26" name="Rechteck 25">
            <a:extLst>
              <a:ext uri="{FF2B5EF4-FFF2-40B4-BE49-F238E27FC236}">
                <a16:creationId xmlns:a16="http://schemas.microsoft.com/office/drawing/2014/main" id="{D91D3BC5-4D36-4F43-9375-6A0E6C226D3B}"/>
              </a:ext>
            </a:extLst>
          </p:cNvPr>
          <p:cNvSpPr/>
          <p:nvPr/>
        </p:nvSpPr>
        <p:spPr>
          <a:xfrm>
            <a:off x="6515876" y="5055773"/>
            <a:ext cx="4497355" cy="16331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n w="0"/>
                <a:solidFill>
                  <a:schemeClr val="tx1"/>
                </a:solidFill>
                <a:effectLst>
                  <a:outerShdw blurRad="38100" dist="19050" dir="2700000" algn="tl" rotWithShape="0">
                    <a:schemeClr val="dk1">
                      <a:alpha val="40000"/>
                    </a:schemeClr>
                  </a:outerShdw>
                </a:effectLst>
              </a:rPr>
              <a:t>Beratungsstellen in Ingolstadt</a:t>
            </a:r>
          </a:p>
          <a:p>
            <a:pPr marL="228600" indent="-228600">
              <a:buAutoNum type="arabicParenR"/>
            </a:pPr>
            <a:r>
              <a:rPr lang="de-DE" sz="1200" dirty="0">
                <a:ln w="0"/>
                <a:solidFill>
                  <a:schemeClr val="tx1"/>
                </a:solidFill>
                <a:effectLst>
                  <a:outerShdw blurRad="38100" dist="19050" dir="2700000" algn="tl" rotWithShape="0">
                    <a:schemeClr val="dk1">
                      <a:alpha val="40000"/>
                    </a:schemeClr>
                  </a:outerShdw>
                </a:effectLst>
              </a:rPr>
              <a:t>Erziehungs- und Beratungsstelle der Caritas und Diakonie</a:t>
            </a:r>
          </a:p>
          <a:p>
            <a:r>
              <a:rPr lang="de-DE" sz="1200" dirty="0">
                <a:ln w="0"/>
                <a:solidFill>
                  <a:schemeClr val="tx1"/>
                </a:solidFill>
                <a:effectLst>
                  <a:outerShdw blurRad="38100" dist="19050" dir="2700000" algn="tl" rotWithShape="0">
                    <a:schemeClr val="dk1">
                      <a:alpha val="40000"/>
                    </a:schemeClr>
                  </a:outerShdw>
                </a:effectLst>
              </a:rPr>
              <a:t>          </a:t>
            </a:r>
            <a:r>
              <a:rPr lang="de-DE" sz="1200" dirty="0" err="1">
                <a:ln w="0"/>
                <a:solidFill>
                  <a:schemeClr val="tx1"/>
                </a:solidFill>
                <a:effectLst>
                  <a:outerShdw blurRad="38100" dist="19050" dir="2700000" algn="tl" rotWithShape="0">
                    <a:schemeClr val="dk1">
                      <a:alpha val="40000"/>
                    </a:schemeClr>
                  </a:outerShdw>
                </a:effectLst>
              </a:rPr>
              <a:t>Gabelspergerstr</a:t>
            </a:r>
            <a:r>
              <a:rPr lang="de-DE" sz="1200" dirty="0">
                <a:ln w="0"/>
                <a:solidFill>
                  <a:schemeClr val="tx1"/>
                </a:solidFill>
                <a:effectLst>
                  <a:outerShdw blurRad="38100" dist="19050" dir="2700000" algn="tl" rotWithShape="0">
                    <a:schemeClr val="dk1">
                      <a:alpha val="40000"/>
                    </a:schemeClr>
                  </a:outerShdw>
                </a:effectLst>
              </a:rPr>
              <a:t>. 46, 85057 Ingolstadt, Tel: 0841/9 93 54 40</a:t>
            </a:r>
          </a:p>
          <a:p>
            <a:r>
              <a:rPr lang="de-DE" sz="1200" dirty="0">
                <a:ln w="0"/>
                <a:solidFill>
                  <a:schemeClr val="tx1"/>
                </a:solidFill>
                <a:effectLst>
                  <a:outerShdw blurRad="38100" dist="19050" dir="2700000" algn="tl" rotWithShape="0">
                    <a:schemeClr val="dk1">
                      <a:alpha val="40000"/>
                    </a:schemeClr>
                  </a:outerShdw>
                </a:effectLst>
              </a:rPr>
              <a:t>          </a:t>
            </a:r>
            <a:r>
              <a:rPr lang="de-DE" sz="1200" dirty="0">
                <a:ln w="0"/>
                <a:solidFill>
                  <a:schemeClr val="tx1"/>
                </a:solidFill>
                <a:effectLst>
                  <a:outerShdw blurRad="38100" dist="19050" dir="2700000" algn="tl" rotWithShape="0">
                    <a:schemeClr val="dk1">
                      <a:alpha val="40000"/>
                    </a:schemeClr>
                  </a:outerShdw>
                </a:effectLst>
                <a:hlinkClick r:id="rId4"/>
              </a:rPr>
              <a:t>www.erziehungsberatung-in.de</a:t>
            </a:r>
            <a:r>
              <a:rPr lang="de-DE" sz="1200" dirty="0">
                <a:ln w="0"/>
                <a:solidFill>
                  <a:schemeClr val="tx1"/>
                </a:solidFill>
                <a:effectLst>
                  <a:outerShdw blurRad="38100" dist="19050" dir="2700000" algn="tl" rotWithShape="0">
                    <a:schemeClr val="dk1">
                      <a:alpha val="40000"/>
                    </a:schemeClr>
                  </a:outerShdw>
                </a:effectLst>
              </a:rPr>
              <a:t> </a:t>
            </a:r>
          </a:p>
          <a:p>
            <a:r>
              <a:rPr lang="de-DE" sz="1200" dirty="0">
                <a:ln w="0"/>
                <a:solidFill>
                  <a:schemeClr val="tx1"/>
                </a:solidFill>
                <a:effectLst>
                  <a:outerShdw blurRad="38100" dist="19050" dir="2700000" algn="tl" rotWithShape="0">
                    <a:schemeClr val="dk1">
                      <a:alpha val="40000"/>
                    </a:schemeClr>
                  </a:outerShdw>
                </a:effectLst>
              </a:rPr>
              <a:t>2)   Familien- und Erziehungsberatungsstelle des Pädagogischen     </a:t>
            </a:r>
          </a:p>
          <a:p>
            <a:r>
              <a:rPr lang="de-DE" sz="1200" dirty="0">
                <a:ln w="0"/>
                <a:solidFill>
                  <a:schemeClr val="tx1"/>
                </a:solidFill>
                <a:effectLst>
                  <a:outerShdw blurRad="38100" dist="19050" dir="2700000" algn="tl" rotWithShape="0">
                    <a:schemeClr val="dk1">
                      <a:alpha val="40000"/>
                    </a:schemeClr>
                  </a:outerShdw>
                </a:effectLst>
              </a:rPr>
              <a:t>       Zentrums </a:t>
            </a:r>
          </a:p>
          <a:p>
            <a:r>
              <a:rPr lang="de-DE" sz="1200" dirty="0">
                <a:ln w="0"/>
                <a:solidFill>
                  <a:schemeClr val="tx1"/>
                </a:solidFill>
                <a:effectLst>
                  <a:outerShdw blurRad="38100" dist="19050" dir="2700000" algn="tl" rotWithShape="0">
                    <a:schemeClr val="dk1">
                      <a:alpha val="40000"/>
                    </a:schemeClr>
                  </a:outerShdw>
                </a:effectLst>
              </a:rPr>
              <a:t>          </a:t>
            </a:r>
            <a:r>
              <a:rPr lang="de-DE" sz="1200" dirty="0" err="1">
                <a:ln w="0"/>
                <a:solidFill>
                  <a:schemeClr val="tx1"/>
                </a:solidFill>
                <a:effectLst>
                  <a:outerShdw blurRad="38100" dist="19050" dir="2700000" algn="tl" rotWithShape="0">
                    <a:schemeClr val="dk1">
                      <a:alpha val="40000"/>
                    </a:schemeClr>
                  </a:outerShdw>
                </a:effectLst>
              </a:rPr>
              <a:t>Lannerstr</a:t>
            </a:r>
            <a:r>
              <a:rPr lang="de-DE" sz="1200" dirty="0">
                <a:ln w="0"/>
                <a:solidFill>
                  <a:schemeClr val="tx1"/>
                </a:solidFill>
                <a:effectLst>
                  <a:outerShdw blurRad="38100" dist="19050" dir="2700000" algn="tl" rotWithShape="0">
                    <a:schemeClr val="dk1">
                      <a:alpha val="40000"/>
                    </a:schemeClr>
                  </a:outerShdw>
                </a:effectLst>
              </a:rPr>
              <a:t>. 3, 85057 Ingolstadt, Tel: 0841/4 91 31 65</a:t>
            </a:r>
          </a:p>
          <a:p>
            <a:r>
              <a:rPr lang="de-DE" sz="1200" dirty="0">
                <a:ln w="0"/>
                <a:solidFill>
                  <a:schemeClr val="tx1"/>
                </a:solidFill>
                <a:effectLst>
                  <a:outerShdw blurRad="38100" dist="19050" dir="2700000" algn="tl" rotWithShape="0">
                    <a:schemeClr val="dk1">
                      <a:alpha val="40000"/>
                    </a:schemeClr>
                  </a:outerShdw>
                </a:effectLst>
              </a:rPr>
              <a:t>          </a:t>
            </a:r>
            <a:endParaRPr lang="de-DE" sz="1200" dirty="0"/>
          </a:p>
        </p:txBody>
      </p:sp>
      <p:sp>
        <p:nvSpPr>
          <p:cNvPr id="15" name="Pfeil: nach rechts 14">
            <a:extLst>
              <a:ext uri="{FF2B5EF4-FFF2-40B4-BE49-F238E27FC236}">
                <a16:creationId xmlns:a16="http://schemas.microsoft.com/office/drawing/2014/main" id="{FD613B67-0E2E-4DED-9E80-8C22C388E04D}"/>
              </a:ext>
            </a:extLst>
          </p:cNvPr>
          <p:cNvSpPr/>
          <p:nvPr/>
        </p:nvSpPr>
        <p:spPr>
          <a:xfrm>
            <a:off x="775258" y="2941423"/>
            <a:ext cx="978408" cy="44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143DCAFA-4EB4-4556-A1F8-C0B06D321C46}"/>
              </a:ext>
            </a:extLst>
          </p:cNvPr>
          <p:cNvSpPr>
            <a:spLocks noGrp="1"/>
          </p:cNvSpPr>
          <p:nvPr>
            <p:ph type="sldNum" sz="quarter" idx="12"/>
          </p:nvPr>
        </p:nvSpPr>
        <p:spPr/>
        <p:txBody>
          <a:bodyPr/>
          <a:lstStyle/>
          <a:p>
            <a:fld id="{68A3BDE8-BCD1-4559-9937-B1EC632DD020}" type="slidenum">
              <a:rPr lang="de-DE" smtClean="0"/>
              <a:t>22</a:t>
            </a:fld>
            <a:endParaRPr lang="de-DE"/>
          </a:p>
        </p:txBody>
      </p:sp>
      <p:pic>
        <p:nvPicPr>
          <p:cNvPr id="14" name="Grafik 13">
            <a:extLst>
              <a:ext uri="{FF2B5EF4-FFF2-40B4-BE49-F238E27FC236}">
                <a16:creationId xmlns:a16="http://schemas.microsoft.com/office/drawing/2014/main" id="{94D702AA-6CFE-4265-9AF9-21EF111C00C7}"/>
              </a:ext>
            </a:extLst>
          </p:cNvPr>
          <p:cNvPicPr>
            <a:picLocks noChangeAspect="1"/>
          </p:cNvPicPr>
          <p:nvPr/>
        </p:nvPicPr>
        <p:blipFill>
          <a:blip r:embed="rId5"/>
          <a:stretch>
            <a:fillRect/>
          </a:stretch>
        </p:blipFill>
        <p:spPr>
          <a:xfrm>
            <a:off x="4267200" y="97181"/>
            <a:ext cx="1287626" cy="802324"/>
          </a:xfrm>
          <a:prstGeom prst="rect">
            <a:avLst/>
          </a:prstGeom>
        </p:spPr>
      </p:pic>
    </p:spTree>
    <p:extLst>
      <p:ext uri="{BB962C8B-B14F-4D97-AF65-F5344CB8AC3E}">
        <p14:creationId xmlns:p14="http://schemas.microsoft.com/office/powerpoint/2010/main" val="2651107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8DB43-3975-4DD4-ACFE-51CC65BFA19B}"/>
              </a:ext>
            </a:extLst>
          </p:cNvPr>
          <p:cNvSpPr>
            <a:spLocks noGrp="1"/>
          </p:cNvSpPr>
          <p:nvPr>
            <p:ph type="title"/>
          </p:nvPr>
        </p:nvSpPr>
        <p:spPr/>
        <p:txBody>
          <a:bodyPr/>
          <a:lstStyle/>
          <a:p>
            <a:endParaRPr lang="de-DE"/>
          </a:p>
        </p:txBody>
      </p:sp>
      <p:pic>
        <p:nvPicPr>
          <p:cNvPr id="3" name="Grafik 2">
            <a:extLst>
              <a:ext uri="{FF2B5EF4-FFF2-40B4-BE49-F238E27FC236}">
                <a16:creationId xmlns:a16="http://schemas.microsoft.com/office/drawing/2014/main" id="{808BF4C4-EBD7-4278-80CA-4C2D12EA22B0}"/>
              </a:ext>
            </a:extLst>
          </p:cNvPr>
          <p:cNvPicPr>
            <a:picLocks noChangeAspect="1"/>
          </p:cNvPicPr>
          <p:nvPr/>
        </p:nvPicPr>
        <p:blipFill>
          <a:blip r:embed="rId2"/>
          <a:stretch>
            <a:fillRect/>
          </a:stretch>
        </p:blipFill>
        <p:spPr>
          <a:xfrm>
            <a:off x="366712" y="195262"/>
            <a:ext cx="11458575" cy="6467475"/>
          </a:xfrm>
          <a:prstGeom prst="rect">
            <a:avLst/>
          </a:prstGeom>
        </p:spPr>
      </p:pic>
      <p:sp>
        <p:nvSpPr>
          <p:cNvPr id="4" name="Foliennummernplatzhalter 3">
            <a:extLst>
              <a:ext uri="{FF2B5EF4-FFF2-40B4-BE49-F238E27FC236}">
                <a16:creationId xmlns:a16="http://schemas.microsoft.com/office/drawing/2014/main" id="{C8AA07AF-D1EE-40CC-93BD-914DBE832004}"/>
              </a:ext>
            </a:extLst>
          </p:cNvPr>
          <p:cNvSpPr>
            <a:spLocks noGrp="1"/>
          </p:cNvSpPr>
          <p:nvPr>
            <p:ph type="sldNum" sz="quarter" idx="12"/>
          </p:nvPr>
        </p:nvSpPr>
        <p:spPr/>
        <p:txBody>
          <a:bodyPr/>
          <a:lstStyle/>
          <a:p>
            <a:fld id="{68A3BDE8-BCD1-4559-9937-B1EC632DD020}" type="slidenum">
              <a:rPr lang="de-DE" smtClean="0"/>
              <a:t>23</a:t>
            </a:fld>
            <a:endParaRPr lang="de-DE"/>
          </a:p>
        </p:txBody>
      </p:sp>
    </p:spTree>
    <p:extLst>
      <p:ext uri="{BB962C8B-B14F-4D97-AF65-F5344CB8AC3E}">
        <p14:creationId xmlns:p14="http://schemas.microsoft.com/office/powerpoint/2010/main" val="558838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9AC14-2EA8-49E8-B782-D365AF9B99D2}"/>
              </a:ext>
            </a:extLst>
          </p:cNvPr>
          <p:cNvSpPr>
            <a:spLocks noGrp="1"/>
          </p:cNvSpPr>
          <p:nvPr>
            <p:ph type="title"/>
          </p:nvPr>
        </p:nvSpPr>
        <p:spPr>
          <a:xfrm>
            <a:off x="1006151" y="1804858"/>
            <a:ext cx="10515600" cy="1325563"/>
          </a:xfr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de-DE" dirty="0">
                <a:solidFill>
                  <a:schemeClr val="accent2">
                    <a:lumMod val="50000"/>
                  </a:schemeClr>
                </a:solidFill>
              </a:rPr>
              <a:t>Angebote zum Kennenlernen der Schule </a:t>
            </a:r>
          </a:p>
        </p:txBody>
      </p:sp>
      <p:sp>
        <p:nvSpPr>
          <p:cNvPr id="3" name="Rechteck 2">
            <a:extLst>
              <a:ext uri="{FF2B5EF4-FFF2-40B4-BE49-F238E27FC236}">
                <a16:creationId xmlns:a16="http://schemas.microsoft.com/office/drawing/2014/main" id="{711817C5-0342-48CE-875F-E800208FA534}"/>
              </a:ext>
            </a:extLst>
          </p:cNvPr>
          <p:cNvSpPr/>
          <p:nvPr/>
        </p:nvSpPr>
        <p:spPr>
          <a:xfrm>
            <a:off x="5327001" y="3531637"/>
            <a:ext cx="6096000" cy="286232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de-DE" dirty="0"/>
              <a:t>Zum Kennenlernen unserer Schule finden in der Woche vom </a:t>
            </a:r>
            <a:r>
              <a:rPr lang="de-DE" b="1" dirty="0">
                <a:solidFill>
                  <a:schemeClr val="accent2">
                    <a:lumMod val="50000"/>
                  </a:schemeClr>
                </a:solidFill>
              </a:rPr>
              <a:t>20.02. bis 28.02.2024 </a:t>
            </a:r>
            <a:r>
              <a:rPr lang="de-DE" dirty="0"/>
              <a:t>Schulhausführungen am Nachmittag statt. </a:t>
            </a:r>
          </a:p>
          <a:p>
            <a:endParaRPr lang="de-DE" dirty="0"/>
          </a:p>
          <a:p>
            <a:endParaRPr lang="de-DE" dirty="0"/>
          </a:p>
          <a:p>
            <a:r>
              <a:rPr lang="de-DE" dirty="0"/>
              <a:t>Außerdem dürfen unsere neuen Erstklässler den Unterricht an einem Schnuppertag zusammen mit den jetzigen ersten und zweiten Klassen besuchen. Dies findet voraussichtlich </a:t>
            </a:r>
            <a:r>
              <a:rPr lang="de-DE" dirty="0">
                <a:solidFill>
                  <a:schemeClr val="accent2">
                    <a:lumMod val="50000"/>
                  </a:schemeClr>
                </a:solidFill>
              </a:rPr>
              <a:t>nach</a:t>
            </a:r>
            <a:r>
              <a:rPr lang="de-DE" dirty="0"/>
              <a:t> den </a:t>
            </a:r>
            <a:r>
              <a:rPr lang="de-DE" b="1" dirty="0">
                <a:solidFill>
                  <a:schemeClr val="accent2">
                    <a:lumMod val="50000"/>
                  </a:schemeClr>
                </a:solidFill>
              </a:rPr>
              <a:t>Pfingstferien</a:t>
            </a:r>
            <a:r>
              <a:rPr lang="de-DE" dirty="0"/>
              <a:t> statt. Hierfür erfolgt noch eine Einteilung und Bekanntgabe.</a:t>
            </a:r>
          </a:p>
        </p:txBody>
      </p:sp>
      <p:sp>
        <p:nvSpPr>
          <p:cNvPr id="7" name="Pfeil: nach rechts 6">
            <a:extLst>
              <a:ext uri="{FF2B5EF4-FFF2-40B4-BE49-F238E27FC236}">
                <a16:creationId xmlns:a16="http://schemas.microsoft.com/office/drawing/2014/main" id="{C06949AB-7D3D-4FC0-85C7-639243828665}"/>
              </a:ext>
            </a:extLst>
          </p:cNvPr>
          <p:cNvSpPr/>
          <p:nvPr/>
        </p:nvSpPr>
        <p:spPr>
          <a:xfrm>
            <a:off x="1006151" y="3564294"/>
            <a:ext cx="3397898" cy="998375"/>
          </a:xfrm>
          <a:prstGeom prst="rightArrow">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a:t>Schulhausführung</a:t>
            </a:r>
          </a:p>
        </p:txBody>
      </p:sp>
      <p:sp>
        <p:nvSpPr>
          <p:cNvPr id="8" name="Pfeil: nach rechts 7">
            <a:extLst>
              <a:ext uri="{FF2B5EF4-FFF2-40B4-BE49-F238E27FC236}">
                <a16:creationId xmlns:a16="http://schemas.microsoft.com/office/drawing/2014/main" id="{9151F8E5-C72E-4ACC-832F-B76B7C9D5693}"/>
              </a:ext>
            </a:extLst>
          </p:cNvPr>
          <p:cNvSpPr/>
          <p:nvPr/>
        </p:nvSpPr>
        <p:spPr>
          <a:xfrm>
            <a:off x="1006151" y="4926563"/>
            <a:ext cx="3397898" cy="913398"/>
          </a:xfrm>
          <a:prstGeom prst="rightArrow">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de-DE" dirty="0"/>
              <a:t>Schnuppertag</a:t>
            </a:r>
          </a:p>
        </p:txBody>
      </p:sp>
      <p:sp>
        <p:nvSpPr>
          <p:cNvPr id="4" name="Foliennummernplatzhalter 3">
            <a:extLst>
              <a:ext uri="{FF2B5EF4-FFF2-40B4-BE49-F238E27FC236}">
                <a16:creationId xmlns:a16="http://schemas.microsoft.com/office/drawing/2014/main" id="{AFC87128-A211-432F-9C57-80F3BD54A073}"/>
              </a:ext>
            </a:extLst>
          </p:cNvPr>
          <p:cNvSpPr>
            <a:spLocks noGrp="1"/>
          </p:cNvSpPr>
          <p:nvPr>
            <p:ph type="sldNum" sz="quarter" idx="12"/>
          </p:nvPr>
        </p:nvSpPr>
        <p:spPr/>
        <p:txBody>
          <a:bodyPr/>
          <a:lstStyle/>
          <a:p>
            <a:fld id="{68A3BDE8-BCD1-4559-9937-B1EC632DD020}" type="slidenum">
              <a:rPr lang="de-DE" smtClean="0"/>
              <a:t>24</a:t>
            </a:fld>
            <a:endParaRPr lang="de-DE"/>
          </a:p>
        </p:txBody>
      </p:sp>
      <p:pic>
        <p:nvPicPr>
          <p:cNvPr id="5" name="Grafik 4">
            <a:extLst>
              <a:ext uri="{FF2B5EF4-FFF2-40B4-BE49-F238E27FC236}">
                <a16:creationId xmlns:a16="http://schemas.microsoft.com/office/drawing/2014/main" id="{DA886C93-83E0-4EA1-833D-5CA6672861DC}"/>
              </a:ext>
            </a:extLst>
          </p:cNvPr>
          <p:cNvPicPr>
            <a:picLocks noChangeAspect="1"/>
          </p:cNvPicPr>
          <p:nvPr/>
        </p:nvPicPr>
        <p:blipFill>
          <a:blip r:embed="rId2"/>
          <a:stretch>
            <a:fillRect/>
          </a:stretch>
        </p:blipFill>
        <p:spPr>
          <a:xfrm>
            <a:off x="2809113" y="248096"/>
            <a:ext cx="6279844" cy="1229246"/>
          </a:xfrm>
          <a:prstGeom prst="rect">
            <a:avLst/>
          </a:prstGeom>
        </p:spPr>
      </p:pic>
    </p:spTree>
    <p:extLst>
      <p:ext uri="{BB962C8B-B14F-4D97-AF65-F5344CB8AC3E}">
        <p14:creationId xmlns:p14="http://schemas.microsoft.com/office/powerpoint/2010/main" val="77862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9A0D3481-03AD-4BEE-8D07-A39290EAB4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21842">
            <a:off x="9162426" y="412101"/>
            <a:ext cx="2170773" cy="1593215"/>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p:txBody>
          <a:bodyPr>
            <a:normAutofit/>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sz="half" idx="1"/>
          </p:nvPr>
        </p:nvSpPr>
        <p:spPr>
          <a:xfrm>
            <a:off x="838200" y="1825625"/>
            <a:ext cx="6546460" cy="4351338"/>
          </a:xfrm>
        </p:spPr>
        <p:txBody>
          <a:bodyPr numCol="2">
            <a:normAutofit/>
          </a:bodyPr>
          <a:lstStyle/>
          <a:p>
            <a:pPr marL="0" indent="0" algn="ctr">
              <a:buNone/>
            </a:pPr>
            <a:r>
              <a:rPr lang="de-DE" sz="2000" b="1" dirty="0"/>
              <a:t>		</a:t>
            </a:r>
          </a:p>
          <a:p>
            <a:pPr>
              <a:buFont typeface="Wingdings" panose="05000000000000000000" pitchFamily="2" charset="2"/>
              <a:buChar char="§"/>
            </a:pPr>
            <a:endParaRPr lang="de-DE" sz="1400" dirty="0"/>
          </a:p>
          <a:p>
            <a:pPr>
              <a:buFont typeface="Wingdings" panose="05000000000000000000" pitchFamily="2" charset="2"/>
              <a:buChar char="§"/>
            </a:pPr>
            <a:endParaRPr lang="de-DE" sz="1400" b="1" i="1" dirty="0"/>
          </a:p>
          <a:p>
            <a:pPr lvl="1">
              <a:buFont typeface="Wingdings" panose="05000000000000000000" pitchFamily="2" charset="2"/>
              <a:buChar char="§"/>
            </a:pPr>
            <a:endParaRPr lang="de-DE" sz="10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0953" y="259313"/>
            <a:ext cx="655627" cy="757724"/>
          </a:xfrm>
          <a:prstGeom prst="rect">
            <a:avLst/>
          </a:prstGeom>
          <a:noFill/>
          <a:ln>
            <a:noFill/>
          </a:ln>
        </p:spPr>
      </p:pic>
      <p:sp>
        <p:nvSpPr>
          <p:cNvPr id="14" name="Rechteck: eine Ecke abgeschnitten 13">
            <a:extLst>
              <a:ext uri="{FF2B5EF4-FFF2-40B4-BE49-F238E27FC236}">
                <a16:creationId xmlns:a16="http://schemas.microsoft.com/office/drawing/2014/main" id="{DE71A30D-4A14-4EA4-92D3-265BD81F987C}"/>
              </a:ext>
            </a:extLst>
          </p:cNvPr>
          <p:cNvSpPr/>
          <p:nvPr/>
        </p:nvSpPr>
        <p:spPr>
          <a:xfrm>
            <a:off x="575035" y="2313413"/>
            <a:ext cx="3148553" cy="4179462"/>
          </a:xfrm>
          <a:prstGeom prst="snip1Rect">
            <a:avLst/>
          </a:prstGeom>
          <a:solidFill>
            <a:srgbClr val="F0ECE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800" dirty="0">
              <a:ln w="0"/>
              <a:solidFill>
                <a:schemeClr val="tx1"/>
              </a:solidFill>
              <a:effectLst>
                <a:outerShdw blurRad="38100" dist="19050" dir="2700000" algn="tl" rotWithShape="0">
                  <a:schemeClr val="dk1">
                    <a:alpha val="40000"/>
                  </a:schemeClr>
                </a:outerShdw>
              </a:effectLst>
            </a:endParaRPr>
          </a:p>
          <a:p>
            <a:pPr marL="342900" indent="-342900">
              <a:buAutoNum type="arabicPeriod"/>
            </a:pPr>
            <a:r>
              <a:rPr lang="de-DE" sz="1600" b="1" dirty="0">
                <a:ln w="0"/>
                <a:solidFill>
                  <a:schemeClr val="tx1"/>
                </a:solidFill>
                <a:effectLst>
                  <a:outerShdw blurRad="38100" dist="19050" dir="2700000" algn="tl" rotWithShape="0">
                    <a:schemeClr val="dk1">
                      <a:alpha val="40000"/>
                    </a:schemeClr>
                  </a:outerShdw>
                </a:effectLst>
              </a:rPr>
              <a:t>Schultag: Dienstag, 11.09.2024</a:t>
            </a:r>
          </a:p>
          <a:p>
            <a:endParaRPr lang="de-DE" sz="14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Kinder &amp; Eltern werden Anfang September per Email über die Zugehörigkeit in eine  Klasse informiert und eingeladen.</a:t>
            </a:r>
          </a:p>
          <a:p>
            <a:r>
              <a:rPr lang="de-DE" sz="1200" dirty="0">
                <a:ln w="0"/>
                <a:solidFill>
                  <a:schemeClr val="tx1"/>
                </a:solidFill>
                <a:effectLst>
                  <a:outerShdw blurRad="38100" dist="19050" dir="2700000" algn="tl" rotWithShape="0">
                    <a:schemeClr val="dk1">
                      <a:alpha val="40000"/>
                    </a:schemeClr>
                  </a:outerShdw>
                </a:effectLst>
              </a:rPr>
              <a:t>Die Klassenlisten hängen ab Juli in den Kindergärten aus.</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Für uns steht Ihr Kind an diesem besonderen Tag im Vordergrund und kann von bis zu zwei Familienangehörigen in unserem Schulhaus begleitet werden. </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Jedes Kind darf seine Schultasche und Schultüte zum ersten Mal tragen, mitbringen und herzeigen.</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Den Schulbedarf bringen die Eltern in einer gesonderten Tasche mit zum Abgeben.</a:t>
            </a:r>
            <a:endParaRPr lang="de-DE" sz="1400" dirty="0">
              <a:ln w="0"/>
              <a:solidFill>
                <a:schemeClr val="tx1"/>
              </a:solidFill>
              <a:effectLst>
                <a:outerShdw blurRad="38100" dist="19050" dir="2700000" algn="tl" rotWithShape="0">
                  <a:schemeClr val="dk1">
                    <a:alpha val="40000"/>
                  </a:schemeClr>
                </a:outerShdw>
              </a:effectLst>
            </a:endParaRPr>
          </a:p>
          <a:p>
            <a:endParaRPr lang="de-DE" sz="1400" dirty="0">
              <a:ln w="0"/>
              <a:solidFill>
                <a:schemeClr val="tx1"/>
              </a:solidFill>
              <a:effectLst>
                <a:outerShdw blurRad="38100" dist="19050" dir="2700000" algn="tl" rotWithShape="0">
                  <a:schemeClr val="dk1">
                    <a:alpha val="40000"/>
                  </a:schemeClr>
                </a:outerShdw>
              </a:effectLst>
            </a:endParaRPr>
          </a:p>
          <a:p>
            <a:endParaRPr lang="de-DE" sz="1400" dirty="0">
              <a:ln w="0"/>
              <a:solidFill>
                <a:schemeClr val="tx1"/>
              </a:solidFill>
              <a:effectLst>
                <a:outerShdw blurRad="38100" dist="19050" dir="2700000" algn="tl" rotWithShape="0">
                  <a:schemeClr val="dk1">
                    <a:alpha val="40000"/>
                  </a:schemeClr>
                </a:outerShdw>
              </a:effectLst>
            </a:endParaRPr>
          </a:p>
        </p:txBody>
      </p:sp>
      <p:sp>
        <p:nvSpPr>
          <p:cNvPr id="15" name="Rechteck: abgerundete Ecken 14">
            <a:extLst>
              <a:ext uri="{FF2B5EF4-FFF2-40B4-BE49-F238E27FC236}">
                <a16:creationId xmlns:a16="http://schemas.microsoft.com/office/drawing/2014/main" id="{AE2F3726-17B4-4764-8B02-516C20A4777B}"/>
              </a:ext>
            </a:extLst>
          </p:cNvPr>
          <p:cNvSpPr/>
          <p:nvPr/>
        </p:nvSpPr>
        <p:spPr>
          <a:xfrm>
            <a:off x="2158738" y="1690688"/>
            <a:ext cx="6546460" cy="487788"/>
          </a:xfrm>
          <a:prstGeom prst="roundRect">
            <a:avLst/>
          </a:prstGeom>
          <a:solidFill>
            <a:schemeClr val="bg1">
              <a:lumMod val="8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Mein erster Schultag – endlich ist es soweit!</a:t>
            </a:r>
            <a:endParaRPr lang="de-DE" dirty="0"/>
          </a:p>
        </p:txBody>
      </p:sp>
      <p:sp>
        <p:nvSpPr>
          <p:cNvPr id="16" name="Rechteck: eine Ecke abgeschnitten 15">
            <a:extLst>
              <a:ext uri="{FF2B5EF4-FFF2-40B4-BE49-F238E27FC236}">
                <a16:creationId xmlns:a16="http://schemas.microsoft.com/office/drawing/2014/main" id="{2CEB799E-2239-42B2-9A6B-C21E24C0F368}"/>
              </a:ext>
            </a:extLst>
          </p:cNvPr>
          <p:cNvSpPr/>
          <p:nvPr/>
        </p:nvSpPr>
        <p:spPr>
          <a:xfrm>
            <a:off x="4138366" y="2341693"/>
            <a:ext cx="3148553" cy="4151182"/>
          </a:xfrm>
          <a:prstGeom prst="snip1Rect">
            <a:avLst/>
          </a:prstGeom>
          <a:solidFill>
            <a:srgbClr val="F0ECE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ln w="0"/>
              <a:solidFill>
                <a:schemeClr val="tx1"/>
              </a:solidFill>
              <a:effectLst>
                <a:outerShdw blurRad="38100" dist="19050" dir="2700000" algn="tl" rotWithShape="0">
                  <a:schemeClr val="dk1">
                    <a:alpha val="40000"/>
                  </a:schemeClr>
                </a:outerShdw>
              </a:effectLst>
            </a:endParaRPr>
          </a:p>
          <a:p>
            <a:pPr algn="ctr"/>
            <a:r>
              <a:rPr lang="de-DE" sz="1600" b="1" dirty="0">
                <a:ln w="0"/>
                <a:solidFill>
                  <a:schemeClr val="tx1"/>
                </a:solidFill>
                <a:effectLst>
                  <a:outerShdw blurRad="38100" dist="19050" dir="2700000" algn="tl" rotWithShape="0">
                    <a:schemeClr val="dk1">
                      <a:alpha val="40000"/>
                    </a:schemeClr>
                  </a:outerShdw>
                </a:effectLst>
              </a:rPr>
              <a:t>Ablauf des ersten Schultages</a:t>
            </a:r>
          </a:p>
          <a:p>
            <a:pPr algn="ctr"/>
            <a:endParaRPr lang="de-DE"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Jede einzelne Klasse wird in unserer Aula empfangen und begrüßt.</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Im Anschluss werden die Kinder für eine Stunde in ihr zukünftiges Klassenzimmer von der Lehrkraft geführt und erste gemeinsame Eindrücke und Erlebnisse geschaffen.</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Der Elternbeirat verwöhnt währenddessen alle Eltern mit Kaffee &amp; Kuchen.</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Der erste Schultag endet nach ca. 1 ½ Stunden.</a:t>
            </a:r>
          </a:p>
          <a:p>
            <a:endParaRPr lang="de-DE" sz="1200" dirty="0">
              <a:ln w="0"/>
              <a:solidFill>
                <a:schemeClr val="tx1"/>
              </a:solidFill>
              <a:effectLst>
                <a:outerShdw blurRad="38100" dist="19050" dir="2700000" algn="tl" rotWithShape="0">
                  <a:schemeClr val="dk1">
                    <a:alpha val="40000"/>
                  </a:schemeClr>
                </a:outerShdw>
              </a:effectLst>
            </a:endParaRPr>
          </a:p>
          <a:p>
            <a:endParaRPr lang="de-DE" sz="1200" dirty="0">
              <a:ln w="0"/>
              <a:solidFill>
                <a:schemeClr val="tx1"/>
              </a:solidFill>
              <a:effectLst>
                <a:outerShdw blurRad="38100" dist="19050" dir="2700000" algn="tl" rotWithShape="0">
                  <a:schemeClr val="dk1">
                    <a:alpha val="40000"/>
                  </a:schemeClr>
                </a:outerShdw>
              </a:effectLst>
            </a:endParaRPr>
          </a:p>
          <a:p>
            <a:endParaRPr lang="de-DE" sz="1200" dirty="0">
              <a:ln w="0"/>
              <a:solidFill>
                <a:schemeClr val="tx1"/>
              </a:solidFill>
              <a:effectLst>
                <a:outerShdw blurRad="38100" dist="19050" dir="2700000" algn="tl" rotWithShape="0">
                  <a:schemeClr val="dk1">
                    <a:alpha val="40000"/>
                  </a:schemeClr>
                </a:outerShdw>
              </a:effectLst>
            </a:endParaRPr>
          </a:p>
          <a:p>
            <a:endParaRPr lang="de-DE" sz="1200" dirty="0">
              <a:ln w="0"/>
              <a:solidFill>
                <a:schemeClr val="tx1"/>
              </a:solidFill>
              <a:effectLst>
                <a:outerShdw blurRad="38100" dist="19050" dir="2700000" algn="tl" rotWithShape="0">
                  <a:schemeClr val="dk1">
                    <a:alpha val="40000"/>
                  </a:schemeClr>
                </a:outerShdw>
              </a:effectLst>
            </a:endParaRPr>
          </a:p>
          <a:p>
            <a:endParaRPr lang="de-DE" dirty="0">
              <a:ln w="0"/>
              <a:solidFill>
                <a:schemeClr val="tx1"/>
              </a:solidFill>
              <a:effectLst>
                <a:outerShdw blurRad="38100" dist="19050" dir="2700000" algn="tl" rotWithShape="0">
                  <a:schemeClr val="dk1">
                    <a:alpha val="40000"/>
                  </a:schemeClr>
                </a:outerShdw>
              </a:effectLst>
            </a:endParaRPr>
          </a:p>
          <a:p>
            <a:endParaRPr lang="de-DE" dirty="0">
              <a:ln w="0"/>
              <a:solidFill>
                <a:schemeClr val="tx1"/>
              </a:solidFill>
              <a:effectLst>
                <a:outerShdw blurRad="38100" dist="19050" dir="2700000" algn="tl" rotWithShape="0">
                  <a:schemeClr val="dk1">
                    <a:alpha val="40000"/>
                  </a:schemeClr>
                </a:outerShdw>
              </a:effectLst>
            </a:endParaRPr>
          </a:p>
        </p:txBody>
      </p:sp>
      <p:sp>
        <p:nvSpPr>
          <p:cNvPr id="17" name="Rechteck: eine Ecke abgeschnitten 16">
            <a:extLst>
              <a:ext uri="{FF2B5EF4-FFF2-40B4-BE49-F238E27FC236}">
                <a16:creationId xmlns:a16="http://schemas.microsoft.com/office/drawing/2014/main" id="{D16E8559-848E-49C5-B70D-43C300078B45}"/>
              </a:ext>
            </a:extLst>
          </p:cNvPr>
          <p:cNvSpPr/>
          <p:nvPr/>
        </p:nvSpPr>
        <p:spPr>
          <a:xfrm>
            <a:off x="7848747" y="2341693"/>
            <a:ext cx="3670170" cy="4151182"/>
          </a:xfrm>
          <a:prstGeom prst="snip1Rect">
            <a:avLst/>
          </a:prstGeom>
          <a:solidFill>
            <a:srgbClr val="F0ECE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n w="0"/>
                <a:solidFill>
                  <a:schemeClr val="tx1"/>
                </a:solidFill>
                <a:effectLst>
                  <a:outerShdw blurRad="38100" dist="19050" dir="2700000" algn="tl" rotWithShape="0">
                    <a:schemeClr val="dk1">
                      <a:alpha val="40000"/>
                    </a:schemeClr>
                  </a:outerShdw>
                </a:effectLst>
              </a:rPr>
              <a:t>Zeitliche Einladung der Klassen</a:t>
            </a:r>
          </a:p>
          <a:p>
            <a:endParaRPr lang="de-DE" sz="1200" b="1"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Am Vorabend, Montag, 10.09.2024, 18:00 Uhr findet in der Kirche St. Anton eine ökumenische Kindersegnung statt. Alle Familien sind herzlich dazu eingeladen (freiwillige Teilnahme).</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38100" dir="2700000" algn="tl">
                    <a:srgbClr val="000000">
                      <a:alpha val="43137"/>
                    </a:srgbClr>
                  </a:outerShdw>
                </a:effectLst>
              </a:rPr>
              <a:t>Wann Ihre Kinder und Sie zur Einschulungsfeier eingeladen sind, erfahren Sie in einer Email Anfang September.</a:t>
            </a:r>
          </a:p>
          <a:p>
            <a:endParaRPr lang="de-DE" sz="1200" dirty="0">
              <a:ln w="0"/>
              <a:solidFill>
                <a:schemeClr val="tx1"/>
              </a:solidFill>
            </a:endParaRPr>
          </a:p>
          <a:p>
            <a:r>
              <a:rPr lang="de-DE" sz="1200" dirty="0">
                <a:ln w="0"/>
                <a:solidFill>
                  <a:schemeClr val="tx1"/>
                </a:solidFill>
                <a:effectLst>
                  <a:outerShdw blurRad="38100" dist="19050" dir="2700000" algn="tl" rotWithShape="0">
                    <a:schemeClr val="dk1">
                      <a:alpha val="40000"/>
                    </a:schemeClr>
                  </a:outerShdw>
                </a:effectLst>
              </a:rPr>
              <a:t>Sammlung aller Kinder &amp; Eltern im Schulhof.</a:t>
            </a:r>
          </a:p>
          <a:p>
            <a:r>
              <a:rPr lang="de-DE" sz="1200" dirty="0">
                <a:ln w="0"/>
                <a:solidFill>
                  <a:schemeClr val="tx1"/>
                </a:solidFill>
                <a:effectLst>
                  <a:outerShdw blurRad="38100" dist="19050" dir="2700000" algn="tl" rotWithShape="0">
                    <a:schemeClr val="dk1">
                      <a:alpha val="40000"/>
                    </a:schemeClr>
                  </a:outerShdw>
                </a:effectLst>
              </a:rPr>
              <a:t>Dort werden die Kinder nach dem Unterricht von der Klassenlehrerin wieder den Eltern übergeben. </a:t>
            </a:r>
          </a:p>
          <a:p>
            <a:endParaRPr lang="de-DE" sz="1200" dirty="0">
              <a:ln w="0"/>
              <a:solidFill>
                <a:schemeClr val="tx1"/>
              </a:solidFill>
              <a:effectLst>
                <a:outerShdw blurRad="38100" dist="19050" dir="2700000" algn="tl" rotWithShape="0">
                  <a:schemeClr val="dk1">
                    <a:alpha val="40000"/>
                  </a:schemeClr>
                </a:outerShdw>
              </a:effectLst>
            </a:endParaRPr>
          </a:p>
          <a:p>
            <a:r>
              <a:rPr lang="de-DE" sz="1200" dirty="0">
                <a:ln w="0"/>
                <a:solidFill>
                  <a:schemeClr val="tx1"/>
                </a:solidFill>
                <a:effectLst>
                  <a:outerShdw blurRad="38100" dist="19050" dir="2700000" algn="tl" rotWithShape="0">
                    <a:schemeClr val="dk1">
                      <a:alpha val="40000"/>
                    </a:schemeClr>
                  </a:outerShdw>
                </a:effectLst>
              </a:rPr>
              <a:t>Wir wünschen allen Familien einen feierlichen Tag!</a:t>
            </a:r>
          </a:p>
          <a:p>
            <a:endParaRPr lang="de-DE" sz="1200" dirty="0">
              <a:ln w="0"/>
              <a:solidFill>
                <a:schemeClr val="tx1"/>
              </a:solidFill>
              <a:effectLst>
                <a:outerShdw blurRad="38100" dist="19050" dir="2700000" algn="tl" rotWithShape="0">
                  <a:schemeClr val="dk1">
                    <a:alpha val="40000"/>
                  </a:schemeClr>
                </a:outerShdw>
              </a:effectLst>
            </a:endParaRPr>
          </a:p>
          <a:p>
            <a:endParaRPr lang="de-DE" dirty="0">
              <a:ln w="0"/>
              <a:solidFill>
                <a:schemeClr val="tx1"/>
              </a:solidFill>
              <a:effectLst>
                <a:outerShdw blurRad="38100" dist="19050" dir="2700000" algn="tl" rotWithShape="0">
                  <a:schemeClr val="dk1">
                    <a:alpha val="40000"/>
                  </a:schemeClr>
                </a:outerShdw>
              </a:effectLst>
            </a:endParaRPr>
          </a:p>
          <a:p>
            <a:endParaRPr lang="de-DE" dirty="0">
              <a:ln w="0"/>
              <a:solidFill>
                <a:schemeClr val="tx1"/>
              </a:solidFill>
              <a:effectLst>
                <a:outerShdw blurRad="38100" dist="19050" dir="2700000" algn="tl" rotWithShape="0">
                  <a:schemeClr val="dk1">
                    <a:alpha val="40000"/>
                  </a:schemeClr>
                </a:outerShdw>
              </a:effectLst>
            </a:endParaRPr>
          </a:p>
        </p:txBody>
      </p:sp>
      <p:pic>
        <p:nvPicPr>
          <p:cNvPr id="18" name="Grafik 17">
            <a:extLst>
              <a:ext uri="{FF2B5EF4-FFF2-40B4-BE49-F238E27FC236}">
                <a16:creationId xmlns:a16="http://schemas.microsoft.com/office/drawing/2014/main" id="{72A2959D-86D5-4D8F-86E5-8731821419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39951" y="5659841"/>
            <a:ext cx="2220686" cy="751621"/>
          </a:xfrm>
          <a:prstGeom prst="rect">
            <a:avLst/>
          </a:prstGeom>
          <a:ln w="19050">
            <a:solidFill>
              <a:schemeClr val="accent2">
                <a:lumMod val="50000"/>
              </a:schemeClr>
            </a:solidFill>
          </a:ln>
        </p:spPr>
      </p:pic>
      <p:pic>
        <p:nvPicPr>
          <p:cNvPr id="19" name="Grafik 18">
            <a:extLst>
              <a:ext uri="{FF2B5EF4-FFF2-40B4-BE49-F238E27FC236}">
                <a16:creationId xmlns:a16="http://schemas.microsoft.com/office/drawing/2014/main" id="{76266214-CEA4-4366-AF2F-580872DFD0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863721">
            <a:off x="9901590" y="5916417"/>
            <a:ext cx="1262718" cy="7102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oliennummernplatzhalter 3">
            <a:extLst>
              <a:ext uri="{FF2B5EF4-FFF2-40B4-BE49-F238E27FC236}">
                <a16:creationId xmlns:a16="http://schemas.microsoft.com/office/drawing/2014/main" id="{4890A193-D388-4CD5-A3AD-6BC80A362552}"/>
              </a:ext>
            </a:extLst>
          </p:cNvPr>
          <p:cNvSpPr>
            <a:spLocks noGrp="1"/>
          </p:cNvSpPr>
          <p:nvPr>
            <p:ph type="sldNum" sz="quarter" idx="12"/>
          </p:nvPr>
        </p:nvSpPr>
        <p:spPr/>
        <p:txBody>
          <a:bodyPr/>
          <a:lstStyle/>
          <a:p>
            <a:fld id="{68A3BDE8-BCD1-4559-9937-B1EC632DD020}" type="slidenum">
              <a:rPr lang="de-DE" smtClean="0"/>
              <a:t>25</a:t>
            </a:fld>
            <a:endParaRPr lang="de-DE" dirty="0"/>
          </a:p>
        </p:txBody>
      </p:sp>
      <p:pic>
        <p:nvPicPr>
          <p:cNvPr id="20" name="Grafik 19">
            <a:extLst>
              <a:ext uri="{FF2B5EF4-FFF2-40B4-BE49-F238E27FC236}">
                <a16:creationId xmlns:a16="http://schemas.microsoft.com/office/drawing/2014/main" id="{FEDDA8C4-2279-4580-BA51-298E3EE673BF}"/>
              </a:ext>
            </a:extLst>
          </p:cNvPr>
          <p:cNvPicPr>
            <a:picLocks noChangeAspect="1"/>
          </p:cNvPicPr>
          <p:nvPr/>
        </p:nvPicPr>
        <p:blipFill>
          <a:blip r:embed="rId6"/>
          <a:stretch>
            <a:fillRect/>
          </a:stretch>
        </p:blipFill>
        <p:spPr>
          <a:xfrm>
            <a:off x="4036572" y="129141"/>
            <a:ext cx="1781130" cy="1109828"/>
          </a:xfrm>
          <a:prstGeom prst="rect">
            <a:avLst/>
          </a:prstGeom>
        </p:spPr>
      </p:pic>
    </p:spTree>
    <p:extLst>
      <p:ext uri="{BB962C8B-B14F-4D97-AF65-F5344CB8AC3E}">
        <p14:creationId xmlns:p14="http://schemas.microsoft.com/office/powerpoint/2010/main" val="2913054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p:spPr>
        <p:txBody>
          <a:bodyPr>
            <a:normAutofit lnSpcReduction="10000"/>
          </a:bodyPr>
          <a:lstStyle/>
          <a:p>
            <a:pPr marL="0" indent="0" algn="ctr">
              <a:buNone/>
            </a:pPr>
            <a:r>
              <a:rPr lang="de-DE" sz="2100" b="1" dirty="0"/>
              <a:t>     </a:t>
            </a:r>
            <a:endParaRPr lang="de-DE" sz="1400" dirty="0"/>
          </a:p>
          <a:p>
            <a:pPr marL="0" indent="0">
              <a:buNone/>
            </a:pPr>
            <a:r>
              <a:rPr lang="de-DE"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„Das wahre Geheimnis des Erfolges ist die Begeisterung“</a:t>
            </a:r>
          </a:p>
          <a:p>
            <a:pPr marL="0" indent="0">
              <a:buNone/>
            </a:pPr>
            <a:endParaRPr lang="de-DE" sz="1400" b="1" dirty="0"/>
          </a:p>
          <a:p>
            <a:pPr marL="342900" indent="-342900">
              <a:buFont typeface="+mj-lt"/>
              <a:buAutoNum type="arabicPeriod"/>
            </a:pPr>
            <a:r>
              <a:rPr lang="de-DE" sz="1400" b="1" dirty="0"/>
              <a:t>„Nun beginnt der Ernst des Lebens“</a:t>
            </a:r>
          </a:p>
          <a:p>
            <a:pPr marL="0" indent="0">
              <a:buNone/>
            </a:pPr>
            <a:r>
              <a:rPr lang="de-DE" sz="1400" dirty="0"/>
              <a:t>	Kennen Sie diesen Spruch auch noch aus Ihrer Kindheit? Haben Sie ihn damals schon verstanden oder doch eher Angst davor 	bekommen?</a:t>
            </a:r>
          </a:p>
          <a:p>
            <a:pPr marL="0" indent="0">
              <a:buNone/>
            </a:pPr>
            <a:r>
              <a:rPr lang="de-DE" sz="1400" dirty="0"/>
              <a:t>	</a:t>
            </a:r>
            <a:r>
              <a:rPr lang="de-DE" sz="1400" b="1" dirty="0"/>
              <a:t>Unsere große Bitte: Wenn es geht, vermeiden Sie diesen Satz!</a:t>
            </a:r>
            <a:endParaRPr lang="de-DE" sz="1400" dirty="0"/>
          </a:p>
          <a:p>
            <a:pPr marL="0" indent="0">
              <a:buNone/>
            </a:pPr>
            <a:r>
              <a:rPr lang="de-DE" sz="1400" dirty="0"/>
              <a:t>	Schule soll für Ihre Kinder etwas Schönes werden, sie erschließt Ihren Kindern neue Welten.                                                                   	Viele Kinder sind jetzt schon begeistert und freuen sich auf die Schule.                                                                                                          	Bei manchen darf man die Begeisterung auch noch mehr wecken.                                                                                                                 	</a:t>
            </a:r>
          </a:p>
          <a:p>
            <a:pPr marL="0" indent="0">
              <a:buNone/>
            </a:pPr>
            <a:r>
              <a:rPr lang="de-DE" sz="1400" dirty="0"/>
              <a:t>	Tun Sie das! Es lohnt sich! Begeistern Sie sich alle für die Schule!</a:t>
            </a:r>
          </a:p>
          <a:p>
            <a:pPr marL="0" indent="0">
              <a:buNone/>
            </a:pPr>
            <a:endParaRPr lang="de-DE" sz="1400" dirty="0"/>
          </a:p>
          <a:p>
            <a:pPr marL="0" indent="0">
              <a:buNone/>
            </a:pPr>
            <a:r>
              <a:rPr lang="de-DE" sz="1400" b="1" dirty="0"/>
              <a:t>2. Buchvorschläge für einen gelungen Schulanfang</a:t>
            </a:r>
          </a:p>
          <a:p>
            <a:pPr marL="0" indent="0">
              <a:buNone/>
            </a:pPr>
            <a:r>
              <a:rPr lang="de-DE" sz="1400" b="1" dirty="0"/>
              <a:t>		</a:t>
            </a:r>
          </a:p>
          <a:p>
            <a:pPr marL="0" indent="0">
              <a:buNone/>
            </a:pPr>
            <a:r>
              <a:rPr lang="de-DE" sz="1400" b="1" dirty="0"/>
              <a:t>		„Der Ernst des Lebens“			      „100 Dinge, die ein Vorschulkind können sollte“</a:t>
            </a:r>
          </a:p>
          <a:p>
            <a:pPr marL="0" indent="0">
              <a:buNone/>
            </a:pPr>
            <a:r>
              <a:rPr lang="de-DE" sz="1400" b="1" dirty="0"/>
              <a:t>	               </a:t>
            </a:r>
            <a:r>
              <a:rPr lang="de-DE" sz="1400" dirty="0"/>
              <a:t>Ein Bilderbuch von Sabine Jörg		               Ein Ratgeberbuch von Birgit </a:t>
            </a:r>
            <a:r>
              <a:rPr lang="de-DE" sz="1400" dirty="0" err="1"/>
              <a:t>Ebbert</a:t>
            </a:r>
            <a:r>
              <a:rPr lang="de-DE" sz="1400" dirty="0"/>
              <a:t>	</a:t>
            </a:r>
            <a:endParaRPr lang="de-DE" sz="1400" b="1" dirty="0"/>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309" y="175205"/>
            <a:ext cx="554111" cy="710537"/>
          </a:xfrm>
          <a:prstGeom prst="rect">
            <a:avLst/>
          </a:prstGeom>
          <a:noFill/>
          <a:ln>
            <a:noFill/>
          </a:ln>
        </p:spPr>
      </p:pic>
      <p:pic>
        <p:nvPicPr>
          <p:cNvPr id="10" name="Grafik 9">
            <a:extLst>
              <a:ext uri="{FF2B5EF4-FFF2-40B4-BE49-F238E27FC236}">
                <a16:creationId xmlns:a16="http://schemas.microsoft.com/office/drawing/2014/main" id="{EE884A1B-CAC3-4F73-94F5-B7C59FE8B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236" y="4864111"/>
            <a:ext cx="1252527" cy="1606712"/>
          </a:xfrm>
          <a:prstGeom prst="rect">
            <a:avLst/>
          </a:prstGeom>
        </p:spPr>
      </p:pic>
      <p:pic>
        <p:nvPicPr>
          <p:cNvPr id="12" name="Grafik 11">
            <a:extLst>
              <a:ext uri="{FF2B5EF4-FFF2-40B4-BE49-F238E27FC236}">
                <a16:creationId xmlns:a16="http://schemas.microsoft.com/office/drawing/2014/main" id="{BF6CF88F-E143-44D6-971C-51748BBC0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0143" y="4777493"/>
            <a:ext cx="1262362" cy="1693330"/>
          </a:xfrm>
          <a:prstGeom prst="rect">
            <a:avLst/>
          </a:prstGeom>
        </p:spPr>
      </p:pic>
      <p:sp>
        <p:nvSpPr>
          <p:cNvPr id="6" name="Foliennummernplatzhalter 5">
            <a:extLst>
              <a:ext uri="{FF2B5EF4-FFF2-40B4-BE49-F238E27FC236}">
                <a16:creationId xmlns:a16="http://schemas.microsoft.com/office/drawing/2014/main" id="{97DC7473-885E-4A14-9458-0DAA5C08F756}"/>
              </a:ext>
            </a:extLst>
          </p:cNvPr>
          <p:cNvSpPr>
            <a:spLocks noGrp="1"/>
          </p:cNvSpPr>
          <p:nvPr>
            <p:ph type="sldNum" sz="quarter" idx="12"/>
          </p:nvPr>
        </p:nvSpPr>
        <p:spPr/>
        <p:txBody>
          <a:bodyPr/>
          <a:lstStyle/>
          <a:p>
            <a:fld id="{68A3BDE8-BCD1-4559-9937-B1EC632DD020}" type="slidenum">
              <a:rPr lang="de-DE" smtClean="0"/>
              <a:t>26</a:t>
            </a:fld>
            <a:endParaRPr lang="de-DE"/>
          </a:p>
        </p:txBody>
      </p:sp>
      <p:pic>
        <p:nvPicPr>
          <p:cNvPr id="11" name="Grafik 10">
            <a:extLst>
              <a:ext uri="{FF2B5EF4-FFF2-40B4-BE49-F238E27FC236}">
                <a16:creationId xmlns:a16="http://schemas.microsoft.com/office/drawing/2014/main" id="{61C28429-5710-4839-AF6E-F8C81C4F48FF}"/>
              </a:ext>
            </a:extLst>
          </p:cNvPr>
          <p:cNvPicPr>
            <a:picLocks noChangeAspect="1"/>
          </p:cNvPicPr>
          <p:nvPr/>
        </p:nvPicPr>
        <p:blipFill>
          <a:blip r:embed="rId6"/>
          <a:stretch>
            <a:fillRect/>
          </a:stretch>
        </p:blipFill>
        <p:spPr>
          <a:xfrm>
            <a:off x="4267200" y="147776"/>
            <a:ext cx="1287626" cy="802324"/>
          </a:xfrm>
          <a:prstGeom prst="rect">
            <a:avLst/>
          </a:prstGeom>
        </p:spPr>
      </p:pic>
    </p:spTree>
    <p:extLst>
      <p:ext uri="{BB962C8B-B14F-4D97-AF65-F5344CB8AC3E}">
        <p14:creationId xmlns:p14="http://schemas.microsoft.com/office/powerpoint/2010/main" val="880965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p:spPr>
        <p:txBody>
          <a:bodyPr>
            <a:normAutofit/>
          </a:bodyPr>
          <a:lstStyle/>
          <a:p>
            <a:pPr marL="0" indent="0" algn="ctr">
              <a:buNone/>
            </a:pPr>
            <a:r>
              <a:rPr lang="de-DE" sz="2100" b="1" dirty="0"/>
              <a:t>     </a:t>
            </a: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862" y="195322"/>
            <a:ext cx="554111" cy="710537"/>
          </a:xfrm>
          <a:prstGeom prst="rect">
            <a:avLst/>
          </a:prstGeom>
          <a:noFill/>
          <a:ln>
            <a:noFill/>
          </a:ln>
        </p:spPr>
      </p:pic>
      <p:pic>
        <p:nvPicPr>
          <p:cNvPr id="8" name="Grafik 7">
            <a:extLst>
              <a:ext uri="{FF2B5EF4-FFF2-40B4-BE49-F238E27FC236}">
                <a16:creationId xmlns:a16="http://schemas.microsoft.com/office/drawing/2014/main" id="{B1756223-8441-4737-9A1A-62F4F9C39D5B}"/>
              </a:ext>
            </a:extLst>
          </p:cNvPr>
          <p:cNvPicPr>
            <a:picLocks noChangeAspect="1"/>
          </p:cNvPicPr>
          <p:nvPr/>
        </p:nvPicPr>
        <p:blipFill>
          <a:blip r:embed="rId4"/>
          <a:stretch>
            <a:fillRect/>
          </a:stretch>
        </p:blipFill>
        <p:spPr>
          <a:xfrm>
            <a:off x="1571625" y="1213571"/>
            <a:ext cx="9048750" cy="5374433"/>
          </a:xfrm>
          <a:prstGeom prst="rect">
            <a:avLst/>
          </a:prstGeom>
        </p:spPr>
      </p:pic>
      <p:sp>
        <p:nvSpPr>
          <p:cNvPr id="6" name="Foliennummernplatzhalter 5">
            <a:extLst>
              <a:ext uri="{FF2B5EF4-FFF2-40B4-BE49-F238E27FC236}">
                <a16:creationId xmlns:a16="http://schemas.microsoft.com/office/drawing/2014/main" id="{20494A98-4877-453C-B4DA-589CB9474E91}"/>
              </a:ext>
            </a:extLst>
          </p:cNvPr>
          <p:cNvSpPr>
            <a:spLocks noGrp="1"/>
          </p:cNvSpPr>
          <p:nvPr>
            <p:ph type="sldNum" sz="quarter" idx="12"/>
          </p:nvPr>
        </p:nvSpPr>
        <p:spPr/>
        <p:txBody>
          <a:bodyPr/>
          <a:lstStyle/>
          <a:p>
            <a:fld id="{68A3BDE8-BCD1-4559-9937-B1EC632DD020}" type="slidenum">
              <a:rPr lang="de-DE" smtClean="0"/>
              <a:t>27</a:t>
            </a:fld>
            <a:endParaRPr lang="de-DE"/>
          </a:p>
        </p:txBody>
      </p:sp>
      <p:pic>
        <p:nvPicPr>
          <p:cNvPr id="9" name="Grafik 8">
            <a:extLst>
              <a:ext uri="{FF2B5EF4-FFF2-40B4-BE49-F238E27FC236}">
                <a16:creationId xmlns:a16="http://schemas.microsoft.com/office/drawing/2014/main" id="{6DDBF0B3-5DAB-43FD-ACB5-D6157997BD51}"/>
              </a:ext>
            </a:extLst>
          </p:cNvPr>
          <p:cNvPicPr>
            <a:picLocks noChangeAspect="1"/>
          </p:cNvPicPr>
          <p:nvPr/>
        </p:nvPicPr>
        <p:blipFill>
          <a:blip r:embed="rId5"/>
          <a:stretch>
            <a:fillRect/>
          </a:stretch>
        </p:blipFill>
        <p:spPr>
          <a:xfrm>
            <a:off x="4255008" y="141531"/>
            <a:ext cx="1287626" cy="802324"/>
          </a:xfrm>
          <a:prstGeom prst="rect">
            <a:avLst/>
          </a:prstGeom>
        </p:spPr>
      </p:pic>
    </p:spTree>
    <p:extLst>
      <p:ext uri="{BB962C8B-B14F-4D97-AF65-F5344CB8AC3E}">
        <p14:creationId xmlns:p14="http://schemas.microsoft.com/office/powerpoint/2010/main" val="2809311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620DE718-39CE-4585-9449-02ED6BB1AF78}"/>
              </a:ext>
            </a:extLst>
          </p:cNvPr>
          <p:cNvSpPr/>
          <p:nvPr/>
        </p:nvSpPr>
        <p:spPr>
          <a:xfrm>
            <a:off x="5029200" y="3191070"/>
            <a:ext cx="2164702" cy="16421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1. Variante Rhythmisierte Form</a:t>
            </a:r>
            <a:endParaRPr lang="de-DE" dirty="0">
              <a:solidFill>
                <a:schemeClr val="accent2">
                  <a:lumMod val="60000"/>
                  <a:lumOff val="40000"/>
                </a:schemeClr>
              </a:solidFill>
            </a:endParaRPr>
          </a:p>
        </p:txBody>
      </p:sp>
      <p:sp>
        <p:nvSpPr>
          <p:cNvPr id="9" name="Rechteck 8">
            <a:extLst>
              <a:ext uri="{FF2B5EF4-FFF2-40B4-BE49-F238E27FC236}">
                <a16:creationId xmlns:a16="http://schemas.microsoft.com/office/drawing/2014/main" id="{B869C53C-9611-42C7-941D-E001CBDEEE7A}"/>
              </a:ext>
            </a:extLst>
          </p:cNvPr>
          <p:cNvSpPr/>
          <p:nvPr/>
        </p:nvSpPr>
        <p:spPr>
          <a:xfrm>
            <a:off x="1604865" y="1222311"/>
            <a:ext cx="8686800" cy="52251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Für Eltern stehen 3 Möglichkeiten an unserer Schule zur Verfügung</a:t>
            </a:r>
            <a:endParaRPr lang="de-DE" dirty="0"/>
          </a:p>
        </p:txBody>
      </p:sp>
      <p:sp>
        <p:nvSpPr>
          <p:cNvPr id="10" name="Rechteck: diagonal liegende Ecken abgeschnitten 9">
            <a:extLst>
              <a:ext uri="{FF2B5EF4-FFF2-40B4-BE49-F238E27FC236}">
                <a16:creationId xmlns:a16="http://schemas.microsoft.com/office/drawing/2014/main" id="{65722DBC-34FF-4F17-9A84-3CF1CD1A1420}"/>
              </a:ext>
            </a:extLst>
          </p:cNvPr>
          <p:cNvSpPr/>
          <p:nvPr/>
        </p:nvSpPr>
        <p:spPr>
          <a:xfrm>
            <a:off x="6335486" y="2038783"/>
            <a:ext cx="3116424" cy="387176"/>
          </a:xfrm>
          <a:prstGeom prst="snip2Diag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ln w="0"/>
                <a:solidFill>
                  <a:schemeClr val="tx1"/>
                </a:solidFill>
                <a:effectLst>
                  <a:outerShdw blurRad="38100" dist="19050" dir="2700000" algn="tl" rotWithShape="0">
                    <a:schemeClr val="dk1">
                      <a:alpha val="40000"/>
                    </a:schemeClr>
                  </a:outerShdw>
                </a:effectLst>
              </a:rPr>
              <a:t>Kostenloser, verbindlicher Ganztagsunterricht </a:t>
            </a:r>
          </a:p>
        </p:txBody>
      </p:sp>
      <p:sp>
        <p:nvSpPr>
          <p:cNvPr id="11" name="Rechteck: diagonal liegende Ecken abgeschnitten 10">
            <a:extLst>
              <a:ext uri="{FF2B5EF4-FFF2-40B4-BE49-F238E27FC236}">
                <a16:creationId xmlns:a16="http://schemas.microsoft.com/office/drawing/2014/main" id="{4B1300DA-695B-4424-ACDA-1F19247F4E91}"/>
              </a:ext>
            </a:extLst>
          </p:cNvPr>
          <p:cNvSpPr/>
          <p:nvPr/>
        </p:nvSpPr>
        <p:spPr>
          <a:xfrm>
            <a:off x="7265750" y="2566474"/>
            <a:ext cx="4385387" cy="895695"/>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Rhythmisierte Form ist ein Wechsel zw. </a:t>
            </a:r>
          </a:p>
          <a:p>
            <a:pPr algn="ctr"/>
            <a:r>
              <a:rPr lang="de-DE" sz="1200" dirty="0">
                <a:ln w="0"/>
                <a:solidFill>
                  <a:schemeClr val="tx1"/>
                </a:solidFill>
                <a:effectLst>
                  <a:outerShdw blurRad="38100" dist="19050" dir="2700000" algn="tl" rotWithShape="0">
                    <a:schemeClr val="dk1">
                      <a:alpha val="40000"/>
                    </a:schemeClr>
                  </a:outerShdw>
                </a:effectLst>
              </a:rPr>
              <a:t>24 Grundunterrichtszeiten, zusätzl. Förderunterricht, Hausaufgaben, pädagog. Arbeitsgemeinschaften aus dem musischen, kreativen und sportlichen Bereich sowie Freizeitangeboten</a:t>
            </a:r>
            <a:endParaRPr lang="de-DE" sz="1200" dirty="0"/>
          </a:p>
        </p:txBody>
      </p:sp>
      <p:sp>
        <p:nvSpPr>
          <p:cNvPr id="12" name="Rechteck: diagonal liegende Ecken abgeschnitten 11">
            <a:extLst>
              <a:ext uri="{FF2B5EF4-FFF2-40B4-BE49-F238E27FC236}">
                <a16:creationId xmlns:a16="http://schemas.microsoft.com/office/drawing/2014/main" id="{2C45436F-7A51-486C-B877-7D14ECE8780D}"/>
              </a:ext>
            </a:extLst>
          </p:cNvPr>
          <p:cNvSpPr/>
          <p:nvPr/>
        </p:nvSpPr>
        <p:spPr>
          <a:xfrm>
            <a:off x="7965546" y="3597718"/>
            <a:ext cx="3388253" cy="373224"/>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12 Lehrerstunden zusätzlich pro Woche;</a:t>
            </a:r>
          </a:p>
          <a:p>
            <a:pPr algn="ctr"/>
            <a:r>
              <a:rPr lang="de-DE" sz="1200" dirty="0">
                <a:ln w="0"/>
                <a:solidFill>
                  <a:schemeClr val="tx1"/>
                </a:solidFill>
                <a:effectLst>
                  <a:outerShdw blurRad="38100" dist="19050" dir="2700000" algn="tl" rotWithShape="0">
                    <a:schemeClr val="dk1">
                      <a:alpha val="40000"/>
                    </a:schemeClr>
                  </a:outerShdw>
                </a:effectLst>
              </a:rPr>
              <a:t>Tandem: Klassenlehrkraft &amp; zusätzliche Lehrkraft</a:t>
            </a:r>
            <a:endParaRPr lang="de-DE" sz="1200" dirty="0"/>
          </a:p>
        </p:txBody>
      </p:sp>
      <p:sp>
        <p:nvSpPr>
          <p:cNvPr id="3" name="Rechteck: diagonal liegende Ecken abgeschnitten 2">
            <a:extLst>
              <a:ext uri="{FF2B5EF4-FFF2-40B4-BE49-F238E27FC236}">
                <a16:creationId xmlns:a16="http://schemas.microsoft.com/office/drawing/2014/main" id="{F40057F0-2C4B-4E1C-BA9F-C3DAFD59FCD2}"/>
              </a:ext>
            </a:extLst>
          </p:cNvPr>
          <p:cNvSpPr/>
          <p:nvPr/>
        </p:nvSpPr>
        <p:spPr>
          <a:xfrm>
            <a:off x="7815166" y="4218970"/>
            <a:ext cx="3778898" cy="853707"/>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de-DE" sz="1200" dirty="0">
                <a:ln w="0"/>
                <a:solidFill>
                  <a:schemeClr val="tx1"/>
                </a:solidFill>
                <a:effectLst>
                  <a:outerShdw blurRad="38100" dist="19050" dir="2700000" algn="tl" rotWithShape="0">
                    <a:schemeClr val="dk1">
                      <a:alpha val="40000"/>
                    </a:schemeClr>
                  </a:outerShdw>
                </a:effectLst>
              </a:rPr>
              <a:t>Verbindliche Anmeldung</a:t>
            </a:r>
          </a:p>
          <a:p>
            <a:pPr lvl="1">
              <a:lnSpc>
                <a:spcPct val="90000"/>
              </a:lnSpc>
              <a:spcBef>
                <a:spcPts val="500"/>
              </a:spcBef>
            </a:pPr>
            <a:r>
              <a:rPr lang="de-DE" sz="1200" dirty="0">
                <a:ln w="0"/>
                <a:solidFill>
                  <a:schemeClr val="tx1"/>
                </a:solidFill>
                <a:effectLst>
                  <a:outerShdw blurRad="38100" dist="19050" dir="2700000" algn="tl" rotWithShape="0">
                    <a:schemeClr val="dk1">
                      <a:alpha val="40000"/>
                    </a:schemeClr>
                  </a:outerShdw>
                </a:effectLst>
              </a:rPr>
              <a:t>Montag – Donnerstag von 8.00 Uhr – 16.00 Uhr</a:t>
            </a:r>
          </a:p>
          <a:p>
            <a:pPr lvl="1">
              <a:lnSpc>
                <a:spcPct val="90000"/>
              </a:lnSpc>
              <a:spcBef>
                <a:spcPts val="500"/>
              </a:spcBef>
            </a:pPr>
            <a:r>
              <a:rPr lang="de-DE" sz="1200" dirty="0">
                <a:ln w="0"/>
                <a:solidFill>
                  <a:schemeClr val="tx1"/>
                </a:solidFill>
                <a:effectLst>
                  <a:outerShdw blurRad="38100" dist="19050" dir="2700000" algn="tl" rotWithShape="0">
                    <a:schemeClr val="dk1">
                      <a:alpha val="40000"/>
                    </a:schemeClr>
                  </a:outerShdw>
                </a:effectLst>
              </a:rPr>
              <a:t>Freitag endet der Unterricht meist um 11.20Uhr oder 12.15 Uhr </a:t>
            </a:r>
          </a:p>
        </p:txBody>
      </p:sp>
      <p:sp>
        <p:nvSpPr>
          <p:cNvPr id="6" name="Rechteck: diagonal liegende Ecken abgeschnitten 5">
            <a:extLst>
              <a:ext uri="{FF2B5EF4-FFF2-40B4-BE49-F238E27FC236}">
                <a16:creationId xmlns:a16="http://schemas.microsoft.com/office/drawing/2014/main" id="{4A5E4428-D982-4F52-AAA9-9654776A7B6B}"/>
              </a:ext>
            </a:extLst>
          </p:cNvPr>
          <p:cNvSpPr/>
          <p:nvPr/>
        </p:nvSpPr>
        <p:spPr>
          <a:xfrm>
            <a:off x="335906" y="3540991"/>
            <a:ext cx="4079030" cy="1567540"/>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de-DE" sz="1200" dirty="0">
                <a:ln w="0"/>
                <a:solidFill>
                  <a:schemeClr val="tx1"/>
                </a:solidFill>
                <a:effectLst>
                  <a:outerShdw blurRad="38100" dist="19050" dir="2700000" algn="tl" rotWithShape="0">
                    <a:schemeClr val="dk1">
                      <a:alpha val="40000"/>
                    </a:schemeClr>
                  </a:outerShdw>
                </a:effectLst>
              </a:rPr>
              <a:t>Schriftliche Hausaufgaben:</a:t>
            </a:r>
          </a:p>
          <a:p>
            <a:pPr lvl="0">
              <a:lnSpc>
                <a:spcPct val="90000"/>
              </a:lnSpc>
              <a:spcBef>
                <a:spcPts val="1000"/>
              </a:spcBef>
            </a:pPr>
            <a:r>
              <a:rPr lang="de-DE" sz="1200" dirty="0">
                <a:ln w="0"/>
                <a:solidFill>
                  <a:schemeClr val="tx1"/>
                </a:solidFill>
                <a:effectLst>
                  <a:outerShdw blurRad="38100" dist="19050" dir="2700000" algn="tl" rotWithShape="0">
                    <a:schemeClr val="dk1">
                      <a:alpha val="40000"/>
                    </a:schemeClr>
                  </a:outerShdw>
                </a:effectLst>
              </a:rPr>
              <a:t>Mo – Do:  von Lehrkräften und Personal des </a:t>
            </a:r>
            <a:r>
              <a:rPr lang="de-DE" sz="1200" dirty="0" err="1">
                <a:ln w="0"/>
                <a:solidFill>
                  <a:schemeClr val="tx1"/>
                </a:solidFill>
                <a:effectLst>
                  <a:outerShdw blurRad="38100" dist="19050" dir="2700000" algn="tl" rotWithShape="0">
                    <a:schemeClr val="dk1">
                      <a:alpha val="40000"/>
                    </a:schemeClr>
                  </a:outerShdw>
                </a:effectLst>
              </a:rPr>
              <a:t>KoGa</a:t>
            </a:r>
            <a:r>
              <a:rPr lang="de-DE" sz="1200" dirty="0">
                <a:ln w="0"/>
                <a:solidFill>
                  <a:schemeClr val="tx1"/>
                </a:solidFill>
                <a:effectLst>
                  <a:outerShdw blurRad="38100" dist="19050" dir="2700000" algn="tl" rotWithShape="0">
                    <a:schemeClr val="dk1">
                      <a:alpha val="40000"/>
                    </a:schemeClr>
                  </a:outerShdw>
                </a:effectLst>
              </a:rPr>
              <a:t> </a:t>
            </a:r>
          </a:p>
          <a:p>
            <a:pPr lvl="0">
              <a:lnSpc>
                <a:spcPct val="90000"/>
              </a:lnSpc>
              <a:spcBef>
                <a:spcPts val="1000"/>
              </a:spcBef>
            </a:pPr>
            <a:r>
              <a:rPr lang="de-DE" sz="1200" dirty="0">
                <a:ln w="0"/>
                <a:solidFill>
                  <a:schemeClr val="tx1"/>
                </a:solidFill>
                <a:effectLst>
                  <a:outerShdw blurRad="38100" dist="19050" dir="2700000" algn="tl" rotWithShape="0">
                    <a:schemeClr val="dk1">
                      <a:alpha val="40000"/>
                    </a:schemeClr>
                  </a:outerShdw>
                </a:effectLst>
              </a:rPr>
              <a:t>Hausaufgaben für das Wochenende zu Hause</a:t>
            </a:r>
          </a:p>
          <a:p>
            <a:pPr lvl="0">
              <a:lnSpc>
                <a:spcPct val="90000"/>
              </a:lnSpc>
              <a:spcBef>
                <a:spcPts val="1000"/>
              </a:spcBef>
            </a:pPr>
            <a:r>
              <a:rPr lang="de-DE" sz="1200" dirty="0">
                <a:ln w="0"/>
                <a:solidFill>
                  <a:schemeClr val="tx1"/>
                </a:solidFill>
                <a:effectLst>
                  <a:outerShdw blurRad="38100" dist="19050" dir="2700000" algn="tl" rotWithShape="0">
                    <a:schemeClr val="dk1">
                      <a:alpha val="40000"/>
                    </a:schemeClr>
                  </a:outerShdw>
                </a:effectLst>
              </a:rPr>
              <a:t>Elternmitwirkung: tägl. Lesen üben, Lernwörtertraining, Kopfrechnen, Wiederholungsaufgaben, Ordnung für Schultasche und Federmäppchen, Mitbringhausaufgaben</a:t>
            </a:r>
            <a:endParaRPr lang="de-DE" sz="1200" dirty="0">
              <a:solidFill>
                <a:prstClr val="black"/>
              </a:solidFill>
            </a:endParaRPr>
          </a:p>
        </p:txBody>
      </p:sp>
      <p:sp>
        <p:nvSpPr>
          <p:cNvPr id="13" name="Rechteck: diagonal liegende Ecken abgeschnitten 12">
            <a:extLst>
              <a:ext uri="{FF2B5EF4-FFF2-40B4-BE49-F238E27FC236}">
                <a16:creationId xmlns:a16="http://schemas.microsoft.com/office/drawing/2014/main" id="{AC1079A3-440F-4EAC-B433-9FE270EB6F77}"/>
              </a:ext>
            </a:extLst>
          </p:cNvPr>
          <p:cNvSpPr/>
          <p:nvPr/>
        </p:nvSpPr>
        <p:spPr>
          <a:xfrm>
            <a:off x="1984311" y="2071444"/>
            <a:ext cx="3340359" cy="611215"/>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Kriterien für einen Ganztagsplatz:</a:t>
            </a:r>
          </a:p>
          <a:p>
            <a:pPr algn="ctr"/>
            <a:r>
              <a:rPr lang="de-DE" sz="1200" dirty="0">
                <a:ln w="0"/>
                <a:solidFill>
                  <a:schemeClr val="tx1"/>
                </a:solidFill>
                <a:effectLst>
                  <a:outerShdw blurRad="38100" dist="19050" dir="2700000" algn="tl" rotWithShape="0">
                    <a:schemeClr val="dk1">
                      <a:alpha val="40000"/>
                    </a:schemeClr>
                  </a:outerShdw>
                </a:effectLst>
              </a:rPr>
              <a:t>Berufstätigkeit, Alleinerziehende, sozialpädagogische Kriterien</a:t>
            </a:r>
            <a:endParaRPr lang="de-DE" sz="1200" dirty="0"/>
          </a:p>
        </p:txBody>
      </p:sp>
      <p:sp>
        <p:nvSpPr>
          <p:cNvPr id="14" name="Rechteck: diagonal liegende Ecken abgeschnitten 13">
            <a:extLst>
              <a:ext uri="{FF2B5EF4-FFF2-40B4-BE49-F238E27FC236}">
                <a16:creationId xmlns:a16="http://schemas.microsoft.com/office/drawing/2014/main" id="{FB81E645-461E-4B1F-8EB9-2B8868E203C1}"/>
              </a:ext>
            </a:extLst>
          </p:cNvPr>
          <p:cNvSpPr/>
          <p:nvPr/>
        </p:nvSpPr>
        <p:spPr>
          <a:xfrm>
            <a:off x="1152331" y="2892490"/>
            <a:ext cx="2957804" cy="466530"/>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ln w="0"/>
                <a:solidFill>
                  <a:schemeClr val="tx1"/>
                </a:solidFill>
                <a:effectLst>
                  <a:outerShdw blurRad="38100" dist="19050" dir="2700000" algn="tl" rotWithShape="0">
                    <a:schemeClr val="dk1">
                      <a:alpha val="40000"/>
                    </a:schemeClr>
                  </a:outerShdw>
                </a:effectLst>
              </a:rPr>
              <a:t>Kostenpflichtig ist lediglich das Mittagessen</a:t>
            </a:r>
            <a:endParaRPr lang="de-DE" sz="1200" dirty="0"/>
          </a:p>
        </p:txBody>
      </p:sp>
      <p:sp>
        <p:nvSpPr>
          <p:cNvPr id="15" name="Rechteck: diagonal liegende Ecken abgeschnitten 14">
            <a:extLst>
              <a:ext uri="{FF2B5EF4-FFF2-40B4-BE49-F238E27FC236}">
                <a16:creationId xmlns:a16="http://schemas.microsoft.com/office/drawing/2014/main" id="{AE1791E7-9B41-4EDF-A4ED-6D0D3BE1A05E}"/>
              </a:ext>
            </a:extLst>
          </p:cNvPr>
          <p:cNvSpPr/>
          <p:nvPr/>
        </p:nvSpPr>
        <p:spPr>
          <a:xfrm>
            <a:off x="3359020" y="5281170"/>
            <a:ext cx="6652727" cy="1304756"/>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de-DE" sz="1200" dirty="0">
                <a:solidFill>
                  <a:prstClr val="black"/>
                </a:solidFill>
                <a:effectLst>
                  <a:outerShdw blurRad="38100" dist="38100" dir="2700000" algn="tl">
                    <a:srgbClr val="000000">
                      <a:alpha val="43137"/>
                    </a:srgbClr>
                  </a:outerShdw>
                </a:effectLst>
              </a:rPr>
              <a:t>Weitere gebührenpflichtige Betreuungsmöglichkeiten </a:t>
            </a:r>
            <a:r>
              <a:rPr lang="de-DE" sz="1200" i="1" u="sng" dirty="0">
                <a:solidFill>
                  <a:prstClr val="black"/>
                </a:solidFill>
                <a:effectLst>
                  <a:outerShdw blurRad="38100" dist="38100" dir="2700000" algn="tl">
                    <a:srgbClr val="000000">
                      <a:alpha val="43137"/>
                    </a:srgbClr>
                  </a:outerShdw>
                </a:effectLst>
              </a:rPr>
              <a:t>können</a:t>
            </a:r>
            <a:r>
              <a:rPr lang="de-DE" sz="1200" dirty="0">
                <a:solidFill>
                  <a:prstClr val="black"/>
                </a:solidFill>
                <a:effectLst>
                  <a:outerShdw blurRad="38100" dist="38100" dir="2700000" algn="tl">
                    <a:srgbClr val="000000">
                      <a:alpha val="43137"/>
                    </a:srgbClr>
                  </a:outerShdw>
                </a:effectLst>
              </a:rPr>
              <a:t> dazu gebucht werden:</a:t>
            </a:r>
          </a:p>
          <a:p>
            <a:pPr marL="685800" lvl="1" indent="-228600">
              <a:lnSpc>
                <a:spcPct val="90000"/>
              </a:lnSpc>
              <a:spcBef>
                <a:spcPts val="500"/>
              </a:spcBef>
              <a:buFont typeface="Arial" panose="020B0604020202020204" pitchFamily="34" charset="0"/>
              <a:buChar char="•"/>
            </a:pPr>
            <a:r>
              <a:rPr lang="de-DE" sz="1200" dirty="0">
                <a:solidFill>
                  <a:prstClr val="black"/>
                </a:solidFill>
                <a:effectLst>
                  <a:outerShdw blurRad="38100" dist="38100" dir="2700000" algn="tl">
                    <a:srgbClr val="000000">
                      <a:alpha val="43137"/>
                    </a:srgbClr>
                  </a:outerShdw>
                </a:effectLst>
              </a:rPr>
              <a:t>Täglich von Montag bis Donnerstag die Zeit von 16.00 Uhr bis max. 17.00 Uhr</a:t>
            </a:r>
          </a:p>
          <a:p>
            <a:pPr marL="685800" lvl="1" indent="-228600">
              <a:lnSpc>
                <a:spcPct val="90000"/>
              </a:lnSpc>
              <a:spcBef>
                <a:spcPts val="500"/>
              </a:spcBef>
              <a:buFont typeface="Arial" panose="020B0604020202020204" pitchFamily="34" charset="0"/>
              <a:buChar char="•"/>
            </a:pPr>
            <a:r>
              <a:rPr lang="de-DE" sz="1200" dirty="0">
                <a:solidFill>
                  <a:prstClr val="black"/>
                </a:solidFill>
                <a:effectLst>
                  <a:outerShdw blurRad="38100" dist="38100" dir="2700000" algn="tl">
                    <a:srgbClr val="000000">
                      <a:alpha val="43137"/>
                    </a:srgbClr>
                  </a:outerShdw>
                </a:effectLst>
              </a:rPr>
              <a:t>Freitag von Schulende bis max. 17.00 Uhr </a:t>
            </a:r>
          </a:p>
          <a:p>
            <a:pPr marL="685800" lvl="1" indent="-228600">
              <a:lnSpc>
                <a:spcPct val="90000"/>
              </a:lnSpc>
              <a:spcBef>
                <a:spcPts val="500"/>
              </a:spcBef>
              <a:buFont typeface="Arial" panose="020B0604020202020204" pitchFamily="34" charset="0"/>
              <a:buChar char="•"/>
            </a:pPr>
            <a:r>
              <a:rPr lang="de-DE" sz="1200" dirty="0">
                <a:solidFill>
                  <a:prstClr val="black"/>
                </a:solidFill>
                <a:effectLst>
                  <a:outerShdw blurRad="38100" dist="38100" dir="2700000" algn="tl">
                    <a:srgbClr val="000000">
                      <a:alpha val="43137"/>
                    </a:srgbClr>
                  </a:outerShdw>
                </a:effectLst>
              </a:rPr>
              <a:t>Ferienbetreuung </a:t>
            </a:r>
          </a:p>
          <a:p>
            <a:pPr marL="685800" lvl="1" indent="-228600">
              <a:lnSpc>
                <a:spcPct val="90000"/>
              </a:lnSpc>
              <a:spcBef>
                <a:spcPts val="500"/>
              </a:spcBef>
              <a:buFont typeface="Arial" panose="020B0604020202020204" pitchFamily="34" charset="0"/>
              <a:buChar char="•"/>
            </a:pPr>
            <a:r>
              <a:rPr lang="de-DE" sz="1200" dirty="0">
                <a:solidFill>
                  <a:prstClr val="black"/>
                </a:solidFill>
                <a:effectLst>
                  <a:outerShdw blurRad="38100" dist="38100" dir="2700000" algn="tl">
                    <a:srgbClr val="000000">
                      <a:alpha val="43137"/>
                    </a:srgbClr>
                  </a:outerShdw>
                </a:effectLst>
              </a:rPr>
              <a:t>Betreuung übernimmt die Stadt Ingolstadt – Amt für Kinderbetreuung und -bildung / </a:t>
            </a:r>
            <a:r>
              <a:rPr lang="de-DE" sz="1200" dirty="0" err="1">
                <a:solidFill>
                  <a:prstClr val="black"/>
                </a:solidFill>
                <a:effectLst>
                  <a:outerShdw blurRad="38100" dist="38100" dir="2700000" algn="tl">
                    <a:srgbClr val="000000">
                      <a:alpha val="43137"/>
                    </a:srgbClr>
                  </a:outerShdw>
                </a:effectLst>
              </a:rPr>
              <a:t>KoGa</a:t>
            </a:r>
            <a:r>
              <a:rPr lang="de-DE" sz="1200" dirty="0">
                <a:solidFill>
                  <a:prstClr val="black"/>
                </a:solidFill>
                <a:effectLst>
                  <a:outerShdw blurRad="38100" dist="38100" dir="2700000" algn="tl">
                    <a:srgbClr val="000000">
                      <a:alpha val="43137"/>
                    </a:srgbClr>
                  </a:outerShdw>
                </a:effectLst>
              </a:rPr>
              <a:t> Münchener Straße</a:t>
            </a:r>
          </a:p>
        </p:txBody>
      </p:sp>
      <p:cxnSp>
        <p:nvCxnSpPr>
          <p:cNvPr id="17" name="Gerade Verbindung mit Pfeil 16">
            <a:extLst>
              <a:ext uri="{FF2B5EF4-FFF2-40B4-BE49-F238E27FC236}">
                <a16:creationId xmlns:a16="http://schemas.microsoft.com/office/drawing/2014/main" id="{4D78E4B9-A3BA-4740-8BF6-144E008374FB}"/>
              </a:ext>
            </a:extLst>
          </p:cNvPr>
          <p:cNvCxnSpPr/>
          <p:nvPr/>
        </p:nvCxnSpPr>
        <p:spPr>
          <a:xfrm flipH="1" flipV="1">
            <a:off x="5435500" y="2791490"/>
            <a:ext cx="237512" cy="27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6D35FA8E-2F4F-489C-B4AF-32D67C74C558}"/>
              </a:ext>
            </a:extLst>
          </p:cNvPr>
          <p:cNvCxnSpPr>
            <a:cxnSpLocks/>
          </p:cNvCxnSpPr>
          <p:nvPr/>
        </p:nvCxnSpPr>
        <p:spPr>
          <a:xfrm flipV="1">
            <a:off x="6335486" y="2563448"/>
            <a:ext cx="135295" cy="50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27936A0D-D873-44FC-B17B-A134399F7552}"/>
              </a:ext>
            </a:extLst>
          </p:cNvPr>
          <p:cNvCxnSpPr/>
          <p:nvPr/>
        </p:nvCxnSpPr>
        <p:spPr>
          <a:xfrm flipV="1">
            <a:off x="7004807" y="3191070"/>
            <a:ext cx="189095" cy="104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E7E336CB-0EC1-4DB3-844C-09128E782A53}"/>
              </a:ext>
            </a:extLst>
          </p:cNvPr>
          <p:cNvCxnSpPr/>
          <p:nvPr/>
        </p:nvCxnSpPr>
        <p:spPr>
          <a:xfrm>
            <a:off x="7265750" y="3791404"/>
            <a:ext cx="6279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2F925196-9255-463D-B4C3-0D9C89546BF6}"/>
              </a:ext>
            </a:extLst>
          </p:cNvPr>
          <p:cNvCxnSpPr/>
          <p:nvPr/>
        </p:nvCxnSpPr>
        <p:spPr>
          <a:xfrm>
            <a:off x="7193902" y="4432041"/>
            <a:ext cx="447869" cy="139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E939E579-DACA-4785-B27E-F94C1E292A2B}"/>
              </a:ext>
            </a:extLst>
          </p:cNvPr>
          <p:cNvCxnSpPr/>
          <p:nvPr/>
        </p:nvCxnSpPr>
        <p:spPr>
          <a:xfrm>
            <a:off x="6111551" y="4957710"/>
            <a:ext cx="0" cy="213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5A650FED-DFE8-4788-A978-97E4F74134B2}"/>
              </a:ext>
            </a:extLst>
          </p:cNvPr>
          <p:cNvCxnSpPr>
            <a:cxnSpLocks/>
          </p:cNvCxnSpPr>
          <p:nvPr/>
        </p:nvCxnSpPr>
        <p:spPr>
          <a:xfrm flipH="1">
            <a:off x="4542853" y="4343432"/>
            <a:ext cx="472550" cy="46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44DB7936-5180-4FE2-B4AE-A2D123779760}"/>
              </a:ext>
            </a:extLst>
          </p:cNvPr>
          <p:cNvCxnSpPr/>
          <p:nvPr/>
        </p:nvCxnSpPr>
        <p:spPr>
          <a:xfrm flipH="1" flipV="1">
            <a:off x="4414935" y="3191070"/>
            <a:ext cx="697871" cy="237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Grafik 27">
            <a:extLst>
              <a:ext uri="{FF2B5EF4-FFF2-40B4-BE49-F238E27FC236}">
                <a16:creationId xmlns:a16="http://schemas.microsoft.com/office/drawing/2014/main" id="{1D49467E-6E38-4BF1-B799-7C3D54A92A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3328" y="211788"/>
            <a:ext cx="679945" cy="786567"/>
          </a:xfrm>
          <a:prstGeom prst="rect">
            <a:avLst/>
          </a:prstGeom>
          <a:noFill/>
          <a:ln>
            <a:noFill/>
          </a:ln>
        </p:spPr>
      </p:pic>
      <p:sp>
        <p:nvSpPr>
          <p:cNvPr id="2" name="Foliennummernplatzhalter 1">
            <a:extLst>
              <a:ext uri="{FF2B5EF4-FFF2-40B4-BE49-F238E27FC236}">
                <a16:creationId xmlns:a16="http://schemas.microsoft.com/office/drawing/2014/main" id="{C40DA43C-008C-4E31-B00D-48F07D13B357}"/>
              </a:ext>
            </a:extLst>
          </p:cNvPr>
          <p:cNvSpPr>
            <a:spLocks noGrp="1"/>
          </p:cNvSpPr>
          <p:nvPr>
            <p:ph type="sldNum" sz="quarter" idx="12"/>
          </p:nvPr>
        </p:nvSpPr>
        <p:spPr/>
        <p:txBody>
          <a:bodyPr/>
          <a:lstStyle/>
          <a:p>
            <a:fld id="{68A3BDE8-BCD1-4559-9937-B1EC632DD020}" type="slidenum">
              <a:rPr lang="de-DE" smtClean="0"/>
              <a:t>3</a:t>
            </a:fld>
            <a:endParaRPr lang="de-DE"/>
          </a:p>
        </p:txBody>
      </p:sp>
      <p:pic>
        <p:nvPicPr>
          <p:cNvPr id="24" name="Grafik 23">
            <a:extLst>
              <a:ext uri="{FF2B5EF4-FFF2-40B4-BE49-F238E27FC236}">
                <a16:creationId xmlns:a16="http://schemas.microsoft.com/office/drawing/2014/main" id="{03491447-80E3-4194-AC47-F3618CA1874B}"/>
              </a:ext>
            </a:extLst>
          </p:cNvPr>
          <p:cNvPicPr>
            <a:picLocks noChangeAspect="1"/>
          </p:cNvPicPr>
          <p:nvPr/>
        </p:nvPicPr>
        <p:blipFill>
          <a:blip r:embed="rId3"/>
          <a:stretch>
            <a:fillRect/>
          </a:stretch>
        </p:blipFill>
        <p:spPr>
          <a:xfrm>
            <a:off x="3913632" y="97180"/>
            <a:ext cx="1641194" cy="1022633"/>
          </a:xfrm>
          <a:prstGeom prst="rect">
            <a:avLst/>
          </a:prstGeom>
        </p:spPr>
      </p:pic>
    </p:spTree>
    <p:extLst>
      <p:ext uri="{BB962C8B-B14F-4D97-AF65-F5344CB8AC3E}">
        <p14:creationId xmlns:p14="http://schemas.microsoft.com/office/powerpoint/2010/main" val="3617860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p:txBody>
          <a:bodyPr>
            <a:normAutofit/>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pic>
        <p:nvPicPr>
          <p:cNvPr id="7" name="Inhaltsplatzhalter 6">
            <a:extLst>
              <a:ext uri="{FF2B5EF4-FFF2-40B4-BE49-F238E27FC236}">
                <a16:creationId xmlns:a16="http://schemas.microsoft.com/office/drawing/2014/main" id="{9F4C5672-E9E7-467A-92AC-CBF33E429B4A}"/>
              </a:ext>
            </a:extLst>
          </p:cNvPr>
          <p:cNvPicPr>
            <a:picLocks noGrp="1" noChangeAspect="1"/>
          </p:cNvPicPr>
          <p:nvPr>
            <p:ph idx="1"/>
          </p:nvPr>
        </p:nvPicPr>
        <p:blipFill>
          <a:blip r:embed="rId2"/>
          <a:stretch>
            <a:fillRect/>
          </a:stretch>
        </p:blipFill>
        <p:spPr>
          <a:xfrm>
            <a:off x="1484870" y="1768060"/>
            <a:ext cx="8699746" cy="566977"/>
          </a:xfrm>
          <a:prstGeom prst="rect">
            <a:avLst/>
          </a:prstGeom>
        </p:spPr>
      </p:pic>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973" y="287753"/>
            <a:ext cx="679945" cy="786567"/>
          </a:xfrm>
          <a:prstGeom prst="rect">
            <a:avLst/>
          </a:prstGeom>
          <a:noFill/>
          <a:ln>
            <a:noFill/>
          </a:ln>
        </p:spPr>
      </p:pic>
      <p:sp>
        <p:nvSpPr>
          <p:cNvPr id="9" name="Rechteck 8">
            <a:extLst>
              <a:ext uri="{FF2B5EF4-FFF2-40B4-BE49-F238E27FC236}">
                <a16:creationId xmlns:a16="http://schemas.microsoft.com/office/drawing/2014/main" id="{3AAA454B-3E10-46FC-965B-E2823AA37AFA}"/>
              </a:ext>
            </a:extLst>
          </p:cNvPr>
          <p:cNvSpPr/>
          <p:nvPr/>
        </p:nvSpPr>
        <p:spPr>
          <a:xfrm>
            <a:off x="1484870" y="3429000"/>
            <a:ext cx="2164702" cy="16421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1. Variante Rhythmisierte Form</a:t>
            </a:r>
            <a:endParaRPr lang="de-DE" dirty="0">
              <a:solidFill>
                <a:schemeClr val="accent2">
                  <a:lumMod val="60000"/>
                  <a:lumOff val="40000"/>
                </a:schemeClr>
              </a:solidFill>
            </a:endParaRPr>
          </a:p>
        </p:txBody>
      </p:sp>
      <p:pic>
        <p:nvPicPr>
          <p:cNvPr id="6" name="Grafik 5">
            <a:extLst>
              <a:ext uri="{FF2B5EF4-FFF2-40B4-BE49-F238E27FC236}">
                <a16:creationId xmlns:a16="http://schemas.microsoft.com/office/drawing/2014/main" id="{A7EBEF1D-8CC9-4287-9F1B-E4EBDD38C474}"/>
              </a:ext>
            </a:extLst>
          </p:cNvPr>
          <p:cNvPicPr>
            <a:picLocks noChangeAspect="1"/>
          </p:cNvPicPr>
          <p:nvPr/>
        </p:nvPicPr>
        <p:blipFill>
          <a:blip r:embed="rId4"/>
          <a:stretch>
            <a:fillRect/>
          </a:stretch>
        </p:blipFill>
        <p:spPr>
          <a:xfrm>
            <a:off x="4173664" y="2335037"/>
            <a:ext cx="6429375" cy="4257675"/>
          </a:xfrm>
          <a:prstGeom prst="rect">
            <a:avLst/>
          </a:prstGeom>
        </p:spPr>
      </p:pic>
      <p:sp>
        <p:nvSpPr>
          <p:cNvPr id="3" name="Foliennummernplatzhalter 2">
            <a:extLst>
              <a:ext uri="{FF2B5EF4-FFF2-40B4-BE49-F238E27FC236}">
                <a16:creationId xmlns:a16="http://schemas.microsoft.com/office/drawing/2014/main" id="{F918A57D-D0EE-47B6-9367-0782C88850EA}"/>
              </a:ext>
            </a:extLst>
          </p:cNvPr>
          <p:cNvSpPr>
            <a:spLocks noGrp="1"/>
          </p:cNvSpPr>
          <p:nvPr>
            <p:ph type="sldNum" sz="quarter" idx="12"/>
          </p:nvPr>
        </p:nvSpPr>
        <p:spPr/>
        <p:txBody>
          <a:bodyPr/>
          <a:lstStyle/>
          <a:p>
            <a:fld id="{68A3BDE8-BCD1-4559-9937-B1EC632DD020}" type="slidenum">
              <a:rPr lang="de-DE" smtClean="0"/>
              <a:t>4</a:t>
            </a:fld>
            <a:endParaRPr lang="de-DE"/>
          </a:p>
        </p:txBody>
      </p:sp>
      <p:pic>
        <p:nvPicPr>
          <p:cNvPr id="10" name="Grafik 9">
            <a:extLst>
              <a:ext uri="{FF2B5EF4-FFF2-40B4-BE49-F238E27FC236}">
                <a16:creationId xmlns:a16="http://schemas.microsoft.com/office/drawing/2014/main" id="{32C6C48A-FC44-4F23-9A3D-309F6D39A650}"/>
              </a:ext>
            </a:extLst>
          </p:cNvPr>
          <p:cNvPicPr>
            <a:picLocks noChangeAspect="1"/>
          </p:cNvPicPr>
          <p:nvPr/>
        </p:nvPicPr>
        <p:blipFill>
          <a:blip r:embed="rId5"/>
          <a:stretch>
            <a:fillRect/>
          </a:stretch>
        </p:blipFill>
        <p:spPr>
          <a:xfrm>
            <a:off x="3547872" y="97181"/>
            <a:ext cx="2006954" cy="1250540"/>
          </a:xfrm>
          <a:prstGeom prst="rect">
            <a:avLst/>
          </a:prstGeom>
        </p:spPr>
      </p:pic>
    </p:spTree>
    <p:extLst>
      <p:ext uri="{BB962C8B-B14F-4D97-AF65-F5344CB8AC3E}">
        <p14:creationId xmlns:p14="http://schemas.microsoft.com/office/powerpoint/2010/main" val="689602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539620" y="1429981"/>
            <a:ext cx="10515600" cy="5279321"/>
          </a:xfrm>
        </p:spPr>
        <p:txBody>
          <a:bodyPr>
            <a:normAutofit fontScale="32500" lnSpcReduction="20000"/>
          </a:bodyPr>
          <a:lstStyle/>
          <a:p>
            <a:pPr marL="0" indent="0" algn="ctr">
              <a:buNone/>
            </a:pPr>
            <a:r>
              <a:rPr lang="de-DE" sz="2100" b="1" dirty="0"/>
              <a:t>     </a:t>
            </a:r>
            <a:endParaRPr lang="de-DE" sz="1400" dirty="0"/>
          </a:p>
          <a:p>
            <a:pPr marL="0" indent="0">
              <a:buNone/>
            </a:pPr>
            <a:endParaRPr lang="de-DE"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sz="1300" b="1" dirty="0"/>
          </a:p>
          <a:p>
            <a:pPr marL="0" indent="0">
              <a:buNone/>
            </a:pPr>
            <a:endParaRPr lang="de-DE" b="1" dirty="0"/>
          </a:p>
          <a:p>
            <a:pPr marL="0" indent="0">
              <a:buNone/>
            </a:pPr>
            <a:endParaRPr lang="de-DE" b="1" dirty="0"/>
          </a:p>
          <a:p>
            <a:pPr marL="0" indent="0">
              <a:buNone/>
            </a:pPr>
            <a:endParaRPr lang="de-DE" sz="1400" b="1" dirty="0"/>
          </a:p>
          <a:p>
            <a:pPr marL="0" indent="0">
              <a:buNone/>
            </a:pPr>
            <a:endParaRPr lang="de-DE" sz="1400" dirty="0"/>
          </a:p>
          <a:p>
            <a:pPr marL="0" indent="0">
              <a:buNone/>
            </a:pPr>
            <a:endParaRPr lang="de-DE" sz="1400" dirty="0"/>
          </a:p>
          <a:p>
            <a:pPr marL="0" indent="0">
              <a:buNone/>
            </a:pPr>
            <a:r>
              <a:rPr lang="de-DE" sz="1400" dirty="0"/>
              <a:t> </a:t>
            </a:r>
          </a:p>
          <a:p>
            <a:pPr marL="0" indent="0">
              <a:buNone/>
            </a:pPr>
            <a:endParaRPr lang="de-DE" sz="1400" dirty="0"/>
          </a:p>
          <a:p>
            <a:pPr marL="0" indent="0">
              <a:buNone/>
            </a:pPr>
            <a:r>
              <a:rPr lang="de-DE" sz="1400" dirty="0"/>
              <a:t>				</a:t>
            </a:r>
          </a:p>
        </p:txBody>
      </p:sp>
      <p:pic>
        <p:nvPicPr>
          <p:cNvPr id="5" name="Grafik 4">
            <a:extLst>
              <a:ext uri="{FF2B5EF4-FFF2-40B4-BE49-F238E27FC236}">
                <a16:creationId xmlns:a16="http://schemas.microsoft.com/office/drawing/2014/main" id="{3BCB533D-48B2-4E50-AEA0-A221494C03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0696" y="185246"/>
            <a:ext cx="554111" cy="710537"/>
          </a:xfrm>
          <a:prstGeom prst="rect">
            <a:avLst/>
          </a:prstGeom>
          <a:noFill/>
          <a:ln>
            <a:noFill/>
          </a:ln>
        </p:spPr>
      </p:pic>
      <p:sp>
        <p:nvSpPr>
          <p:cNvPr id="6" name="Rechteck 5">
            <a:extLst>
              <a:ext uri="{FF2B5EF4-FFF2-40B4-BE49-F238E27FC236}">
                <a16:creationId xmlns:a16="http://schemas.microsoft.com/office/drawing/2014/main" id="{74C3E556-D9BE-4F95-BBF8-76D91C10C7D4}"/>
              </a:ext>
            </a:extLst>
          </p:cNvPr>
          <p:cNvSpPr/>
          <p:nvPr/>
        </p:nvSpPr>
        <p:spPr>
          <a:xfrm>
            <a:off x="1604865" y="1222311"/>
            <a:ext cx="8686800" cy="522514"/>
          </a:xfrm>
          <a:prstGeom prst="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Für Eltern stehen 3 Möglichkeiten an unserer Schule zur Verfügung</a:t>
            </a:r>
            <a:endParaRPr lang="de-DE" dirty="0"/>
          </a:p>
        </p:txBody>
      </p:sp>
      <p:sp>
        <p:nvSpPr>
          <p:cNvPr id="7" name="Ellipse 6">
            <a:extLst>
              <a:ext uri="{FF2B5EF4-FFF2-40B4-BE49-F238E27FC236}">
                <a16:creationId xmlns:a16="http://schemas.microsoft.com/office/drawing/2014/main" id="{063FD689-EDBD-4851-ABD2-E9D60AFCB757}"/>
              </a:ext>
            </a:extLst>
          </p:cNvPr>
          <p:cNvSpPr/>
          <p:nvPr/>
        </p:nvSpPr>
        <p:spPr>
          <a:xfrm>
            <a:off x="5256467" y="3429000"/>
            <a:ext cx="1791847" cy="1427584"/>
          </a:xfrm>
          <a:prstGeom prst="ellipse">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2. Variante</a:t>
            </a:r>
          </a:p>
          <a:p>
            <a:pPr algn="ctr"/>
            <a:r>
              <a:rPr lang="de-DE" dirty="0">
                <a:ln w="0"/>
                <a:solidFill>
                  <a:schemeClr val="tx1"/>
                </a:solidFill>
                <a:effectLst>
                  <a:outerShdw blurRad="38100" dist="19050" dir="2700000" algn="tl" rotWithShape="0">
                    <a:schemeClr val="dk1">
                      <a:alpha val="40000"/>
                    </a:schemeClr>
                  </a:outerShdw>
                </a:effectLst>
              </a:rPr>
              <a:t>Flexible Form</a:t>
            </a:r>
            <a:endParaRPr lang="de-DE" dirty="0"/>
          </a:p>
        </p:txBody>
      </p:sp>
      <p:sp>
        <p:nvSpPr>
          <p:cNvPr id="8" name="Rechteck: diagonal liegende Ecken abgeschnitten 7">
            <a:extLst>
              <a:ext uri="{FF2B5EF4-FFF2-40B4-BE49-F238E27FC236}">
                <a16:creationId xmlns:a16="http://schemas.microsoft.com/office/drawing/2014/main" id="{BB92C8CE-4867-474C-BB8E-0B73672C962B}"/>
              </a:ext>
            </a:extLst>
          </p:cNvPr>
          <p:cNvSpPr/>
          <p:nvPr/>
        </p:nvSpPr>
        <p:spPr>
          <a:xfrm>
            <a:off x="2001416" y="2132637"/>
            <a:ext cx="3974841" cy="417283"/>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n w="0"/>
                <a:solidFill>
                  <a:schemeClr val="tx1"/>
                </a:solidFill>
                <a:effectLst>
                  <a:outerShdw blurRad="38100" dist="19050" dir="2700000" algn="tl" rotWithShape="0">
                    <a:schemeClr val="dk1">
                      <a:alpha val="40000"/>
                    </a:schemeClr>
                  </a:outerShdw>
                </a:effectLst>
              </a:rPr>
              <a:t>Verlässliche Halbtagsschule </a:t>
            </a:r>
            <a:r>
              <a:rPr lang="de-DE" sz="1200" dirty="0">
                <a:ln w="0"/>
                <a:solidFill>
                  <a:schemeClr val="tx1"/>
                </a:solidFill>
                <a:effectLst>
                  <a:outerShdw blurRad="38100" dist="19050" dir="2700000" algn="tl" rotWithShape="0">
                    <a:schemeClr val="dk1">
                      <a:alpha val="40000"/>
                    </a:schemeClr>
                  </a:outerShdw>
                </a:effectLst>
              </a:rPr>
              <a:t>mit täglichen Schulende </a:t>
            </a:r>
          </a:p>
          <a:p>
            <a:pPr algn="ctr"/>
            <a:r>
              <a:rPr lang="de-DE" sz="1200" dirty="0">
                <a:ln w="0"/>
                <a:solidFill>
                  <a:schemeClr val="tx1"/>
                </a:solidFill>
                <a:effectLst>
                  <a:outerShdw blurRad="38100" dist="19050" dir="2700000" algn="tl" rotWithShape="0">
                    <a:schemeClr val="dk1">
                      <a:alpha val="40000"/>
                    </a:schemeClr>
                  </a:outerShdw>
                </a:effectLst>
              </a:rPr>
              <a:t>11.20 Uhr oder 12.15 Uhr für 1. Klasse</a:t>
            </a:r>
            <a:endParaRPr lang="de-DE" sz="1200" dirty="0"/>
          </a:p>
        </p:txBody>
      </p:sp>
      <p:sp>
        <p:nvSpPr>
          <p:cNvPr id="9" name="Rechteck: diagonal liegende Ecken abgeschnitten 8">
            <a:extLst>
              <a:ext uri="{FF2B5EF4-FFF2-40B4-BE49-F238E27FC236}">
                <a16:creationId xmlns:a16="http://schemas.microsoft.com/office/drawing/2014/main" id="{8D1681FE-273F-41F1-887D-63913DD153E1}"/>
              </a:ext>
            </a:extLst>
          </p:cNvPr>
          <p:cNvSpPr/>
          <p:nvPr/>
        </p:nvSpPr>
        <p:spPr>
          <a:xfrm>
            <a:off x="7455159" y="3237722"/>
            <a:ext cx="4450702" cy="2323323"/>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90000"/>
              </a:lnSpc>
              <a:spcBef>
                <a:spcPts val="1000"/>
              </a:spcBef>
            </a:pPr>
            <a:r>
              <a:rPr lang="de-DE" sz="1200" b="1" dirty="0">
                <a:ln w="0"/>
                <a:solidFill>
                  <a:schemeClr val="tx1"/>
                </a:solidFill>
                <a:effectLst>
                  <a:outerShdw blurRad="38100" dist="19050" dir="2700000" algn="tl" rotWithShape="0">
                    <a:schemeClr val="dk1">
                      <a:alpha val="40000"/>
                    </a:schemeClr>
                  </a:outerShdw>
                </a:effectLst>
              </a:rPr>
              <a:t>Die Kinder können</a:t>
            </a:r>
          </a:p>
          <a:p>
            <a:pPr marL="685800" lvl="1" indent="-228600">
              <a:lnSpc>
                <a:spcPct val="90000"/>
              </a:lnSpc>
              <a:spcBef>
                <a:spcPts val="500"/>
              </a:spcBef>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um 13.00 Uhr (ohne Mittagessen )</a:t>
            </a:r>
          </a:p>
          <a:p>
            <a:pPr marL="685800" lvl="1" indent="-228600">
              <a:lnSpc>
                <a:spcPct val="90000"/>
              </a:lnSpc>
              <a:spcBef>
                <a:spcPts val="500"/>
              </a:spcBef>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um 14.00 Uhr (mit Mittagessen)</a:t>
            </a:r>
          </a:p>
          <a:p>
            <a:pPr marL="685800" lvl="1" indent="-228600">
              <a:lnSpc>
                <a:spcPct val="90000"/>
              </a:lnSpc>
              <a:spcBef>
                <a:spcPts val="500"/>
              </a:spcBef>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um 15.00 Uhr (mit Mittagessen, Spielzeit &amp; Hausaufgabenbetreuung)</a:t>
            </a:r>
          </a:p>
          <a:p>
            <a:pPr marL="685800" lvl="1" indent="-228600">
              <a:lnSpc>
                <a:spcPct val="90000"/>
              </a:lnSpc>
              <a:spcBef>
                <a:spcPts val="500"/>
              </a:spcBef>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um 16.00 Uhr (mit Mittagessen, Spielzeit, Hausaufgabenbetreuung &amp; gezielten Freizeitangebot)</a:t>
            </a:r>
          </a:p>
          <a:p>
            <a:pPr marL="685800" lvl="1" indent="-228600">
              <a:lnSpc>
                <a:spcPct val="90000"/>
              </a:lnSpc>
              <a:spcBef>
                <a:spcPts val="500"/>
              </a:spcBef>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um 16.30 Uhr oder 17.00 Uhr (Randzeitbetreuung)</a:t>
            </a:r>
          </a:p>
          <a:p>
            <a:pPr lvl="1">
              <a:lnSpc>
                <a:spcPct val="90000"/>
              </a:lnSpc>
              <a:spcBef>
                <a:spcPts val="500"/>
              </a:spcBef>
            </a:pPr>
            <a:r>
              <a:rPr lang="de-DE" sz="1200" dirty="0">
                <a:ln w="0"/>
                <a:solidFill>
                  <a:schemeClr val="tx1"/>
                </a:solidFill>
                <a:effectLst>
                  <a:outerShdw blurRad="38100" dist="19050" dir="2700000" algn="tl" rotWithShape="0">
                    <a:schemeClr val="dk1">
                      <a:alpha val="40000"/>
                    </a:schemeClr>
                  </a:outerShdw>
                </a:effectLst>
              </a:rPr>
              <a:t>je nach Vertragsvereinbarung abgeholt oder alleine nach Hause gehen.</a:t>
            </a:r>
          </a:p>
        </p:txBody>
      </p:sp>
      <p:sp>
        <p:nvSpPr>
          <p:cNvPr id="10" name="Rechteck: diagonal liegende Ecken abgeschnitten 9">
            <a:extLst>
              <a:ext uri="{FF2B5EF4-FFF2-40B4-BE49-F238E27FC236}">
                <a16:creationId xmlns:a16="http://schemas.microsoft.com/office/drawing/2014/main" id="{732C9CB9-7EB9-4077-9053-23B64EBCB273}"/>
              </a:ext>
            </a:extLst>
          </p:cNvPr>
          <p:cNvSpPr/>
          <p:nvPr/>
        </p:nvSpPr>
        <p:spPr>
          <a:xfrm>
            <a:off x="5976257" y="5842171"/>
            <a:ext cx="5141167" cy="586004"/>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de-DE" sz="1300" dirty="0">
                <a:ln w="0"/>
                <a:solidFill>
                  <a:schemeClr val="tx1"/>
                </a:solidFill>
                <a:effectLst>
                  <a:outerShdw blurRad="38100" dist="19050" dir="2700000" algn="tl" rotWithShape="0">
                    <a:schemeClr val="dk1">
                      <a:alpha val="40000"/>
                    </a:schemeClr>
                  </a:outerShdw>
                </a:effectLst>
              </a:rPr>
              <a:t>Während der </a:t>
            </a:r>
            <a:r>
              <a:rPr lang="de-DE" sz="1300" b="1" dirty="0">
                <a:ln w="0"/>
                <a:solidFill>
                  <a:schemeClr val="tx1"/>
                </a:solidFill>
                <a:effectLst>
                  <a:outerShdw blurRad="38100" dist="19050" dir="2700000" algn="tl" rotWithShape="0">
                    <a:schemeClr val="dk1">
                      <a:alpha val="40000"/>
                    </a:schemeClr>
                  </a:outerShdw>
                </a:effectLst>
              </a:rPr>
              <a:t>Hausaufgabenzeit von 13.30 Uhr – 15.00 Uhr </a:t>
            </a:r>
            <a:r>
              <a:rPr lang="de-DE" sz="1300" dirty="0">
                <a:ln w="0"/>
                <a:solidFill>
                  <a:schemeClr val="tx1"/>
                </a:solidFill>
                <a:effectLst>
                  <a:outerShdw blurRad="38100" dist="19050" dir="2700000" algn="tl" rotWithShape="0">
                    <a:schemeClr val="dk1">
                      <a:alpha val="40000"/>
                    </a:schemeClr>
                  </a:outerShdw>
                </a:effectLst>
              </a:rPr>
              <a:t>soll eine Abholung vermieden werden, damit die Konzentration der Kinder nicht gestört wird. </a:t>
            </a:r>
          </a:p>
        </p:txBody>
      </p:sp>
      <p:sp>
        <p:nvSpPr>
          <p:cNvPr id="11" name="Rechteck: diagonal liegende Ecken abgeschnitten 10">
            <a:extLst>
              <a:ext uri="{FF2B5EF4-FFF2-40B4-BE49-F238E27FC236}">
                <a16:creationId xmlns:a16="http://schemas.microsoft.com/office/drawing/2014/main" id="{8CE9F01A-6008-4349-853A-249241FFF738}"/>
              </a:ext>
            </a:extLst>
          </p:cNvPr>
          <p:cNvSpPr/>
          <p:nvPr/>
        </p:nvSpPr>
        <p:spPr>
          <a:xfrm>
            <a:off x="6267405" y="1966683"/>
            <a:ext cx="3800326" cy="959822"/>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ln w="0"/>
                <a:solidFill>
                  <a:schemeClr val="tx1"/>
                </a:solidFill>
                <a:effectLst>
                  <a:outerShdw blurRad="38100" dist="19050" dir="2700000" algn="tl" rotWithShape="0">
                    <a:schemeClr val="dk1">
                      <a:alpha val="40000"/>
                    </a:schemeClr>
                  </a:outerShdw>
                </a:effectLst>
              </a:rPr>
              <a:t>Gruppen</a:t>
            </a:r>
          </a:p>
          <a:p>
            <a:pPr marL="742950" lvl="1" indent="-2857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Pro Stockwerk : Platz für ca. 3 Gruppen</a:t>
            </a:r>
            <a:endParaRPr lang="de-DE" sz="1400" dirty="0">
              <a:ln w="0"/>
              <a:solidFill>
                <a:schemeClr val="tx1"/>
              </a:solidFill>
              <a:effectLst>
                <a:outerShdw blurRad="38100" dist="19050" dir="2700000" algn="tl" rotWithShape="0">
                  <a:schemeClr val="dk1">
                    <a:alpha val="40000"/>
                  </a:schemeClr>
                </a:outerShdw>
              </a:effectLst>
            </a:endParaRPr>
          </a:p>
          <a:p>
            <a:pPr marL="742950" lvl="1" indent="-2857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zwei pädagogische Fachkräfte pro Gruppe</a:t>
            </a:r>
          </a:p>
          <a:p>
            <a:pPr marL="742950" lvl="1" indent="-2857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ca. 25 Kinder gemischt aus Jahrgangsstufe pro Gruppe</a:t>
            </a:r>
            <a:endParaRPr lang="de-DE" sz="1200" dirty="0"/>
          </a:p>
        </p:txBody>
      </p:sp>
      <p:sp>
        <p:nvSpPr>
          <p:cNvPr id="12" name="Rechteck: diagonal liegende Ecken abgeschnitten 11">
            <a:extLst>
              <a:ext uri="{FF2B5EF4-FFF2-40B4-BE49-F238E27FC236}">
                <a16:creationId xmlns:a16="http://schemas.microsoft.com/office/drawing/2014/main" id="{67DEDDF0-8C71-4915-A54C-4750E1E5F4A3}"/>
              </a:ext>
            </a:extLst>
          </p:cNvPr>
          <p:cNvSpPr/>
          <p:nvPr/>
        </p:nvSpPr>
        <p:spPr>
          <a:xfrm>
            <a:off x="2001416" y="5445997"/>
            <a:ext cx="3434084" cy="1175800"/>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n w="0"/>
                <a:solidFill>
                  <a:schemeClr val="tx1"/>
                </a:solidFill>
              </a:rPr>
              <a:t>Elternmitwirkung</a:t>
            </a:r>
            <a:r>
              <a:rPr lang="de-DE" sz="1200" dirty="0">
                <a:ln w="0"/>
                <a:solidFill>
                  <a:schemeClr val="tx1"/>
                </a:solidFill>
                <a:effectLst>
                  <a:outerShdw blurRad="38100" dist="19050" dir="2700000" algn="tl" rotWithShape="0">
                    <a:schemeClr val="dk1">
                      <a:alpha val="40000"/>
                    </a:schemeClr>
                  </a:outerShdw>
                </a:effectLst>
              </a:rPr>
              <a:t> </a:t>
            </a:r>
          </a:p>
          <a:p>
            <a:pPr algn="ctr"/>
            <a:r>
              <a:rPr lang="de-DE" sz="1200" i="1" dirty="0">
                <a:ln w="0"/>
                <a:solidFill>
                  <a:schemeClr val="tx1"/>
                </a:solidFill>
              </a:rPr>
              <a:t>„Gemeinsam in eine Richtung gehen –</a:t>
            </a:r>
          </a:p>
          <a:p>
            <a:pPr algn="ctr"/>
            <a:r>
              <a:rPr lang="de-DE" sz="1200" i="1" dirty="0">
                <a:ln w="0"/>
                <a:solidFill>
                  <a:schemeClr val="tx1"/>
                </a:solidFill>
              </a:rPr>
              <a:t> ohne Eltern geht es nicht!“</a:t>
            </a:r>
          </a:p>
          <a:p>
            <a:pPr marL="171450" indent="-1714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Regelmäßige Elternbriefe per KiTa App (Email)</a:t>
            </a:r>
          </a:p>
          <a:p>
            <a:pPr marL="171450" indent="-1714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Elterngespräche</a:t>
            </a:r>
          </a:p>
          <a:p>
            <a:pPr marL="171450" indent="-1714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Mitwirkungsmöglichkeiten</a:t>
            </a:r>
            <a:endParaRPr lang="de-DE" sz="1200" dirty="0"/>
          </a:p>
        </p:txBody>
      </p:sp>
      <p:sp>
        <p:nvSpPr>
          <p:cNvPr id="13" name="Rechteck: diagonal liegende Ecken abgeschnitten 12">
            <a:extLst>
              <a:ext uri="{FF2B5EF4-FFF2-40B4-BE49-F238E27FC236}">
                <a16:creationId xmlns:a16="http://schemas.microsoft.com/office/drawing/2014/main" id="{6CE32622-5B5C-4F4C-B104-0E5E792AAC1E}"/>
              </a:ext>
            </a:extLst>
          </p:cNvPr>
          <p:cNvSpPr/>
          <p:nvPr/>
        </p:nvSpPr>
        <p:spPr>
          <a:xfrm>
            <a:off x="539620" y="4206141"/>
            <a:ext cx="4245429" cy="874681"/>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ln w="0"/>
              <a:solidFill>
                <a:schemeClr val="tx1"/>
              </a:solidFill>
              <a:effectLst>
                <a:outerShdw blurRad="38100" dist="19050" dir="2700000" algn="tl" rotWithShape="0">
                  <a:schemeClr val="dk1">
                    <a:alpha val="40000"/>
                  </a:schemeClr>
                </a:outerShdw>
              </a:effectLst>
            </a:endParaRPr>
          </a:p>
          <a:p>
            <a:pPr algn="ctr"/>
            <a:endParaRPr lang="de-DE" sz="1400" dirty="0">
              <a:ln w="0"/>
              <a:solidFill>
                <a:schemeClr val="tx1"/>
              </a:solidFill>
              <a:effectLst>
                <a:outerShdw blurRad="38100" dist="19050" dir="2700000" algn="tl" rotWithShape="0">
                  <a:schemeClr val="dk1">
                    <a:alpha val="40000"/>
                  </a:schemeClr>
                </a:outerShdw>
              </a:effectLst>
            </a:endParaRPr>
          </a:p>
          <a:p>
            <a:pPr algn="ctr"/>
            <a:endParaRPr lang="de-DE" sz="1400" dirty="0">
              <a:ln w="0"/>
              <a:solidFill>
                <a:schemeClr val="tx1"/>
              </a:solidFill>
              <a:effectLst>
                <a:outerShdw blurRad="38100" dist="19050" dir="2700000" algn="tl" rotWithShape="0">
                  <a:schemeClr val="dk1">
                    <a:alpha val="40000"/>
                  </a:schemeClr>
                </a:outerShdw>
              </a:effectLst>
            </a:endParaRPr>
          </a:p>
          <a:p>
            <a:pPr algn="ctr"/>
            <a:r>
              <a:rPr lang="de-DE" sz="1400" b="1" dirty="0">
                <a:ln w="0"/>
                <a:solidFill>
                  <a:schemeClr val="tx1"/>
                </a:solidFill>
                <a:effectLst>
                  <a:outerShdw blurRad="38100" dist="19050" dir="2700000" algn="tl" rotWithShape="0">
                    <a:schemeClr val="dk1">
                      <a:alpha val="40000"/>
                    </a:schemeClr>
                  </a:outerShdw>
                </a:effectLst>
              </a:rPr>
              <a:t>Offene Gruppenarbeit</a:t>
            </a:r>
          </a:p>
          <a:p>
            <a:pPr marL="171450" indent="-1714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Stammgruppe als direkter Ansprechpartner für Kind &amp; Eltern</a:t>
            </a:r>
          </a:p>
          <a:p>
            <a:pPr marL="171450" indent="-171450">
              <a:buFont typeface="Arial" panose="020B0604020202020204" pitchFamily="34" charset="0"/>
              <a:buChar char="•"/>
            </a:pPr>
            <a:r>
              <a:rPr lang="de-DE" sz="1200" dirty="0">
                <a:ln w="0"/>
                <a:solidFill>
                  <a:schemeClr val="tx1"/>
                </a:solidFill>
                <a:effectLst>
                  <a:outerShdw blurRad="38100" dist="19050" dir="2700000" algn="tl" rotWithShape="0">
                    <a:schemeClr val="dk1">
                      <a:alpha val="40000"/>
                    </a:schemeClr>
                  </a:outerShdw>
                </a:effectLst>
              </a:rPr>
              <a:t>Vergrößertes Raumangebot und Spielmöglichkeit durch schwerpunktmäßige Raumausstattung pro Stockwerk</a:t>
            </a:r>
          </a:p>
          <a:p>
            <a:endParaRPr lang="de-DE" sz="1200" dirty="0">
              <a:ln w="0"/>
              <a:solidFill>
                <a:schemeClr val="tx1"/>
              </a:solidFill>
              <a:effectLst>
                <a:outerShdw blurRad="38100" dist="19050" dir="2700000" algn="tl" rotWithShape="0">
                  <a:schemeClr val="dk1">
                    <a:alpha val="40000"/>
                  </a:schemeClr>
                </a:outerShdw>
              </a:effectLst>
            </a:endParaRPr>
          </a:p>
          <a:p>
            <a:endParaRPr lang="de-DE" sz="1200" dirty="0">
              <a:ln w="0"/>
              <a:solidFill>
                <a:schemeClr val="tx1"/>
              </a:solidFill>
              <a:effectLst>
                <a:outerShdw blurRad="38100" dist="19050" dir="2700000" algn="tl" rotWithShape="0">
                  <a:schemeClr val="dk1">
                    <a:alpha val="40000"/>
                  </a:schemeClr>
                </a:outerShdw>
              </a:effectLst>
            </a:endParaRPr>
          </a:p>
          <a:p>
            <a:endParaRPr lang="de-DE" sz="1200" dirty="0"/>
          </a:p>
        </p:txBody>
      </p:sp>
      <p:sp>
        <p:nvSpPr>
          <p:cNvPr id="14" name="Rechteck: diagonal liegende Ecken abgeschnitten 13">
            <a:extLst>
              <a:ext uri="{FF2B5EF4-FFF2-40B4-BE49-F238E27FC236}">
                <a16:creationId xmlns:a16="http://schemas.microsoft.com/office/drawing/2014/main" id="{C6D9B66E-2B2B-4D5F-8CF6-D9F11CB058C6}"/>
              </a:ext>
            </a:extLst>
          </p:cNvPr>
          <p:cNvSpPr/>
          <p:nvPr/>
        </p:nvSpPr>
        <p:spPr>
          <a:xfrm>
            <a:off x="906024" y="2784180"/>
            <a:ext cx="3898642" cy="1175800"/>
          </a:xfrm>
          <a:prstGeom prst="snip2Diag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ln w="0"/>
                <a:solidFill>
                  <a:schemeClr val="tx1"/>
                </a:solidFill>
                <a:effectLst>
                  <a:outerShdw blurRad="38100" dist="19050" dir="2700000" algn="tl" rotWithShape="0">
                    <a:schemeClr val="dk1">
                      <a:alpha val="40000"/>
                    </a:schemeClr>
                  </a:outerShdw>
                </a:effectLst>
              </a:rPr>
              <a:t>Hausaufgabenbetreuung in festen Stammgruppen</a:t>
            </a:r>
          </a:p>
          <a:p>
            <a:pPr algn="ctr"/>
            <a:r>
              <a:rPr lang="de-DE" sz="1400" b="1" dirty="0">
                <a:ln w="0"/>
                <a:solidFill>
                  <a:schemeClr val="tx1"/>
                </a:solidFill>
                <a:effectLst>
                  <a:outerShdw blurRad="38100" dist="19050" dir="2700000" algn="tl" rotWithShape="0">
                    <a:schemeClr val="dk1">
                      <a:alpha val="40000"/>
                    </a:schemeClr>
                  </a:outerShdw>
                </a:effectLst>
              </a:rPr>
              <a:t>&amp;</a:t>
            </a:r>
          </a:p>
          <a:p>
            <a:pPr algn="ctr"/>
            <a:r>
              <a:rPr lang="de-DE" sz="1400" b="1" dirty="0">
                <a:ln w="0"/>
                <a:solidFill>
                  <a:schemeClr val="tx1"/>
                </a:solidFill>
                <a:effectLst>
                  <a:outerShdw blurRad="38100" dist="19050" dir="2700000" algn="tl" rotWithShape="0">
                    <a:schemeClr val="dk1">
                      <a:alpha val="40000"/>
                    </a:schemeClr>
                  </a:outerShdw>
                </a:effectLst>
              </a:rPr>
              <a:t>Gezielte Freizeitangebote </a:t>
            </a:r>
          </a:p>
          <a:p>
            <a:pPr algn="ctr"/>
            <a:r>
              <a:rPr lang="de-DE" sz="1200" dirty="0">
                <a:ln w="0"/>
                <a:solidFill>
                  <a:schemeClr val="tx1"/>
                </a:solidFill>
                <a:effectLst>
                  <a:outerShdw blurRad="38100" dist="19050" dir="2700000" algn="tl" rotWithShape="0">
                    <a:schemeClr val="dk1">
                      <a:alpha val="40000"/>
                    </a:schemeClr>
                  </a:outerShdw>
                </a:effectLst>
              </a:rPr>
              <a:t>(Kurse, Interessengruppen, Projekte … dienen der Freude &amp; Spaß und zeitgleich dem Lernen für die Schule)</a:t>
            </a:r>
          </a:p>
        </p:txBody>
      </p:sp>
      <p:cxnSp>
        <p:nvCxnSpPr>
          <p:cNvPr id="16" name="Gerade Verbindung mit Pfeil 15">
            <a:extLst>
              <a:ext uri="{FF2B5EF4-FFF2-40B4-BE49-F238E27FC236}">
                <a16:creationId xmlns:a16="http://schemas.microsoft.com/office/drawing/2014/main" id="{73646E98-64E0-43CE-BA3C-DE767DEC08ED}"/>
              </a:ext>
            </a:extLst>
          </p:cNvPr>
          <p:cNvCxnSpPr>
            <a:cxnSpLocks/>
          </p:cNvCxnSpPr>
          <p:nvPr/>
        </p:nvCxnSpPr>
        <p:spPr>
          <a:xfrm flipH="1" flipV="1">
            <a:off x="5569132" y="2772007"/>
            <a:ext cx="301490" cy="6448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Gerade Verbindung mit Pfeil 17">
            <a:extLst>
              <a:ext uri="{FF2B5EF4-FFF2-40B4-BE49-F238E27FC236}">
                <a16:creationId xmlns:a16="http://schemas.microsoft.com/office/drawing/2014/main" id="{617827DB-26AD-4EA2-A28C-5E7F9491C9C7}"/>
              </a:ext>
            </a:extLst>
          </p:cNvPr>
          <p:cNvCxnSpPr/>
          <p:nvPr/>
        </p:nvCxnSpPr>
        <p:spPr>
          <a:xfrm flipV="1">
            <a:off x="6484776" y="3097763"/>
            <a:ext cx="158620" cy="3312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Gerade Verbindung mit Pfeil 19">
            <a:extLst>
              <a:ext uri="{FF2B5EF4-FFF2-40B4-BE49-F238E27FC236}">
                <a16:creationId xmlns:a16="http://schemas.microsoft.com/office/drawing/2014/main" id="{4A11C48B-CAB2-44D4-BA59-D7735988B30A}"/>
              </a:ext>
            </a:extLst>
          </p:cNvPr>
          <p:cNvCxnSpPr/>
          <p:nvPr/>
        </p:nvCxnSpPr>
        <p:spPr>
          <a:xfrm>
            <a:off x="7137918" y="4206141"/>
            <a:ext cx="25192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Gerade Verbindung mit Pfeil 21">
            <a:extLst>
              <a:ext uri="{FF2B5EF4-FFF2-40B4-BE49-F238E27FC236}">
                <a16:creationId xmlns:a16="http://schemas.microsoft.com/office/drawing/2014/main" id="{A186C845-0ACE-4F7D-9E05-E9F21C7A7C2E}"/>
              </a:ext>
            </a:extLst>
          </p:cNvPr>
          <p:cNvCxnSpPr>
            <a:cxnSpLocks/>
          </p:cNvCxnSpPr>
          <p:nvPr/>
        </p:nvCxnSpPr>
        <p:spPr>
          <a:xfrm>
            <a:off x="6550090" y="4856584"/>
            <a:ext cx="363894" cy="6484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Gerade Verbindung mit Pfeil 24">
            <a:extLst>
              <a:ext uri="{FF2B5EF4-FFF2-40B4-BE49-F238E27FC236}">
                <a16:creationId xmlns:a16="http://schemas.microsoft.com/office/drawing/2014/main" id="{4EBA4481-1F22-4E7F-8529-0C11E059D071}"/>
              </a:ext>
            </a:extLst>
          </p:cNvPr>
          <p:cNvCxnSpPr>
            <a:cxnSpLocks/>
          </p:cNvCxnSpPr>
          <p:nvPr/>
        </p:nvCxnSpPr>
        <p:spPr>
          <a:xfrm flipH="1">
            <a:off x="5493976" y="4856584"/>
            <a:ext cx="301491" cy="502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Gerade Verbindung mit Pfeil 26">
            <a:extLst>
              <a:ext uri="{FF2B5EF4-FFF2-40B4-BE49-F238E27FC236}">
                <a16:creationId xmlns:a16="http://schemas.microsoft.com/office/drawing/2014/main" id="{99FBBD86-7B36-412D-86C8-21055B60ABDC}"/>
              </a:ext>
            </a:extLst>
          </p:cNvPr>
          <p:cNvCxnSpPr/>
          <p:nvPr/>
        </p:nvCxnSpPr>
        <p:spPr>
          <a:xfrm flipH="1">
            <a:off x="4917233" y="4469363"/>
            <a:ext cx="339234" cy="1026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9" name="Gerade Verbindung mit Pfeil 28">
            <a:extLst>
              <a:ext uri="{FF2B5EF4-FFF2-40B4-BE49-F238E27FC236}">
                <a16:creationId xmlns:a16="http://schemas.microsoft.com/office/drawing/2014/main" id="{0C354A6B-49BA-4CD3-8185-A9767723370C}"/>
              </a:ext>
            </a:extLst>
          </p:cNvPr>
          <p:cNvCxnSpPr/>
          <p:nvPr/>
        </p:nvCxnSpPr>
        <p:spPr>
          <a:xfrm flipH="1" flipV="1">
            <a:off x="4935129" y="3519974"/>
            <a:ext cx="518267" cy="1959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Foliennummernplatzhalter 14">
            <a:extLst>
              <a:ext uri="{FF2B5EF4-FFF2-40B4-BE49-F238E27FC236}">
                <a16:creationId xmlns:a16="http://schemas.microsoft.com/office/drawing/2014/main" id="{EC3BD9C3-10B4-4188-9AC4-50A5BD24A7AD}"/>
              </a:ext>
            </a:extLst>
          </p:cNvPr>
          <p:cNvSpPr>
            <a:spLocks noGrp="1"/>
          </p:cNvSpPr>
          <p:nvPr>
            <p:ph type="sldNum" sz="quarter" idx="12"/>
          </p:nvPr>
        </p:nvSpPr>
        <p:spPr/>
        <p:txBody>
          <a:bodyPr/>
          <a:lstStyle/>
          <a:p>
            <a:fld id="{68A3BDE8-BCD1-4559-9937-B1EC632DD020}" type="slidenum">
              <a:rPr lang="de-DE" smtClean="0"/>
              <a:t>5</a:t>
            </a:fld>
            <a:endParaRPr lang="de-DE"/>
          </a:p>
        </p:txBody>
      </p:sp>
      <p:pic>
        <p:nvPicPr>
          <p:cNvPr id="26" name="Grafik 25">
            <a:extLst>
              <a:ext uri="{FF2B5EF4-FFF2-40B4-BE49-F238E27FC236}">
                <a16:creationId xmlns:a16="http://schemas.microsoft.com/office/drawing/2014/main" id="{3468A243-0173-442A-8B8F-C93A6BA284ED}"/>
              </a:ext>
            </a:extLst>
          </p:cNvPr>
          <p:cNvPicPr>
            <a:picLocks noChangeAspect="1"/>
          </p:cNvPicPr>
          <p:nvPr/>
        </p:nvPicPr>
        <p:blipFill>
          <a:blip r:embed="rId3"/>
          <a:stretch>
            <a:fillRect/>
          </a:stretch>
        </p:blipFill>
        <p:spPr>
          <a:xfrm>
            <a:off x="3913632" y="97180"/>
            <a:ext cx="1641194" cy="1022633"/>
          </a:xfrm>
          <a:prstGeom prst="rect">
            <a:avLst/>
          </a:prstGeom>
        </p:spPr>
      </p:pic>
    </p:spTree>
    <p:extLst>
      <p:ext uri="{BB962C8B-B14F-4D97-AF65-F5344CB8AC3E}">
        <p14:creationId xmlns:p14="http://schemas.microsoft.com/office/powerpoint/2010/main" val="5964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p:txBody>
          <a:bodyPr>
            <a:normAutofit/>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pic>
        <p:nvPicPr>
          <p:cNvPr id="5" name="Grafik 4">
            <a:extLst>
              <a:ext uri="{FF2B5EF4-FFF2-40B4-BE49-F238E27FC236}">
                <a16:creationId xmlns:a16="http://schemas.microsoft.com/office/drawing/2014/main" id="{3BCB533D-48B2-4E50-AEA0-A221494C03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8973" y="287753"/>
            <a:ext cx="679945" cy="786567"/>
          </a:xfrm>
          <a:prstGeom prst="rect">
            <a:avLst/>
          </a:prstGeom>
          <a:noFill/>
          <a:ln>
            <a:noFill/>
          </a:ln>
        </p:spPr>
      </p:pic>
      <p:sp>
        <p:nvSpPr>
          <p:cNvPr id="6" name="Inhaltsplatzhalter 5">
            <a:extLst>
              <a:ext uri="{FF2B5EF4-FFF2-40B4-BE49-F238E27FC236}">
                <a16:creationId xmlns:a16="http://schemas.microsoft.com/office/drawing/2014/main" id="{6F2B0E76-00C9-4925-B72C-2E0C55D7B724}"/>
              </a:ext>
            </a:extLst>
          </p:cNvPr>
          <p:cNvSpPr>
            <a:spLocks noGrp="1"/>
          </p:cNvSpPr>
          <p:nvPr>
            <p:ph idx="1"/>
          </p:nvPr>
        </p:nvSpPr>
        <p:spPr>
          <a:xfrm>
            <a:off x="1752600" y="3197224"/>
            <a:ext cx="2443065" cy="1850636"/>
          </a:xfrm>
          <a:prstGeom prst="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de-DE" dirty="0">
                <a:ln w="0"/>
                <a:solidFill>
                  <a:schemeClr val="tx1"/>
                </a:solidFill>
                <a:effectLst>
                  <a:outerShdw blurRad="38100" dist="19050" dir="2700000" algn="tl" rotWithShape="0">
                    <a:schemeClr val="dk1">
                      <a:alpha val="40000"/>
                    </a:schemeClr>
                  </a:outerShdw>
                </a:effectLst>
              </a:rPr>
              <a:t>2. Variante</a:t>
            </a:r>
          </a:p>
          <a:p>
            <a:pPr marL="0" indent="0" algn="ctr">
              <a:buNone/>
            </a:pPr>
            <a:r>
              <a:rPr lang="de-DE" dirty="0">
                <a:ln w="0"/>
                <a:solidFill>
                  <a:schemeClr val="tx1"/>
                </a:solidFill>
                <a:effectLst>
                  <a:outerShdw blurRad="38100" dist="19050" dir="2700000" algn="tl" rotWithShape="0">
                    <a:schemeClr val="dk1">
                      <a:alpha val="40000"/>
                    </a:schemeClr>
                  </a:outerShdw>
                </a:effectLst>
              </a:rPr>
              <a:t>Flexible Form</a:t>
            </a:r>
            <a:endParaRPr lang="de-DE" dirty="0"/>
          </a:p>
        </p:txBody>
      </p:sp>
      <p:sp>
        <p:nvSpPr>
          <p:cNvPr id="8" name="Rechteck 7">
            <a:extLst>
              <a:ext uri="{FF2B5EF4-FFF2-40B4-BE49-F238E27FC236}">
                <a16:creationId xmlns:a16="http://schemas.microsoft.com/office/drawing/2014/main" id="{692B0E3F-D6D1-4717-B62D-BB6D55973BA1}"/>
              </a:ext>
            </a:extLst>
          </p:cNvPr>
          <p:cNvSpPr/>
          <p:nvPr/>
        </p:nvSpPr>
        <p:spPr>
          <a:xfrm>
            <a:off x="1752600" y="1628151"/>
            <a:ext cx="8686800" cy="522514"/>
          </a:xfrm>
          <a:prstGeom prst="rect">
            <a:avLst/>
          </a:prstGeom>
          <a:solidFill>
            <a:srgbClr val="FFD9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Für Eltern stehen 3 Möglichkeiten an unserer Schule zur Verfügung</a:t>
            </a:r>
            <a:endParaRPr lang="de-DE" dirty="0"/>
          </a:p>
        </p:txBody>
      </p:sp>
      <p:pic>
        <p:nvPicPr>
          <p:cNvPr id="3" name="Grafik 2">
            <a:extLst>
              <a:ext uri="{FF2B5EF4-FFF2-40B4-BE49-F238E27FC236}">
                <a16:creationId xmlns:a16="http://schemas.microsoft.com/office/drawing/2014/main" id="{5AD72126-C6DC-4A29-9344-A9D0D95A12A9}"/>
              </a:ext>
            </a:extLst>
          </p:cNvPr>
          <p:cNvPicPr>
            <a:picLocks noChangeAspect="1"/>
          </p:cNvPicPr>
          <p:nvPr/>
        </p:nvPicPr>
        <p:blipFill>
          <a:blip r:embed="rId3"/>
          <a:stretch>
            <a:fillRect/>
          </a:stretch>
        </p:blipFill>
        <p:spPr>
          <a:xfrm>
            <a:off x="4315655" y="2525129"/>
            <a:ext cx="6486525" cy="3743325"/>
          </a:xfrm>
          <a:prstGeom prst="rect">
            <a:avLst/>
          </a:prstGeom>
        </p:spPr>
      </p:pic>
      <p:sp>
        <p:nvSpPr>
          <p:cNvPr id="4" name="Foliennummernplatzhalter 3">
            <a:extLst>
              <a:ext uri="{FF2B5EF4-FFF2-40B4-BE49-F238E27FC236}">
                <a16:creationId xmlns:a16="http://schemas.microsoft.com/office/drawing/2014/main" id="{F7B184F5-BDEF-44D0-AF50-67B6CD67D5F4}"/>
              </a:ext>
            </a:extLst>
          </p:cNvPr>
          <p:cNvSpPr>
            <a:spLocks noGrp="1"/>
          </p:cNvSpPr>
          <p:nvPr>
            <p:ph type="sldNum" sz="quarter" idx="12"/>
          </p:nvPr>
        </p:nvSpPr>
        <p:spPr/>
        <p:txBody>
          <a:bodyPr/>
          <a:lstStyle/>
          <a:p>
            <a:fld id="{68A3BDE8-BCD1-4559-9937-B1EC632DD020}" type="slidenum">
              <a:rPr lang="de-DE" smtClean="0"/>
              <a:t>6</a:t>
            </a:fld>
            <a:endParaRPr lang="de-DE"/>
          </a:p>
        </p:txBody>
      </p:sp>
      <p:pic>
        <p:nvPicPr>
          <p:cNvPr id="10" name="Grafik 9">
            <a:extLst>
              <a:ext uri="{FF2B5EF4-FFF2-40B4-BE49-F238E27FC236}">
                <a16:creationId xmlns:a16="http://schemas.microsoft.com/office/drawing/2014/main" id="{1D703C31-9B32-4D93-902B-869ACB7FC54C}"/>
              </a:ext>
            </a:extLst>
          </p:cNvPr>
          <p:cNvPicPr>
            <a:picLocks noChangeAspect="1"/>
          </p:cNvPicPr>
          <p:nvPr/>
        </p:nvPicPr>
        <p:blipFill>
          <a:blip r:embed="rId4"/>
          <a:stretch>
            <a:fillRect/>
          </a:stretch>
        </p:blipFill>
        <p:spPr>
          <a:xfrm>
            <a:off x="3698784" y="97181"/>
            <a:ext cx="1856042" cy="1156506"/>
          </a:xfrm>
          <a:prstGeom prst="rect">
            <a:avLst/>
          </a:prstGeom>
        </p:spPr>
      </p:pic>
    </p:spTree>
    <p:extLst>
      <p:ext uri="{BB962C8B-B14F-4D97-AF65-F5344CB8AC3E}">
        <p14:creationId xmlns:p14="http://schemas.microsoft.com/office/powerpoint/2010/main" val="133192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A6DC0-B39A-4BB5-A3A8-2A882420E7F1}"/>
              </a:ext>
            </a:extLst>
          </p:cNvPr>
          <p:cNvSpPr>
            <a:spLocks noGrp="1"/>
          </p:cNvSpPr>
          <p:nvPr>
            <p:ph type="title"/>
          </p:nvPr>
        </p:nvSpPr>
        <p:spPr>
          <a:xfrm>
            <a:off x="839788" y="1847427"/>
            <a:ext cx="4301379" cy="672517"/>
          </a:xfrm>
        </p:spPr>
        <p:txBody>
          <a:bodyPr>
            <a:normAutofit/>
          </a:bodyPr>
          <a:lstStyle/>
          <a:p>
            <a:r>
              <a:rPr lang="de-DE" b="1" dirty="0">
                <a:solidFill>
                  <a:schemeClr val="accent1">
                    <a:lumMod val="50000"/>
                  </a:schemeClr>
                </a:solidFill>
              </a:rPr>
              <a:t> Kooperative Angebote</a:t>
            </a:r>
          </a:p>
        </p:txBody>
      </p:sp>
      <p:sp>
        <p:nvSpPr>
          <p:cNvPr id="4" name="Textplatzhalter 3">
            <a:extLst>
              <a:ext uri="{FF2B5EF4-FFF2-40B4-BE49-F238E27FC236}">
                <a16:creationId xmlns:a16="http://schemas.microsoft.com/office/drawing/2014/main" id="{2DFED951-2019-4240-9BB7-6A77D5EFD14E}"/>
              </a:ext>
            </a:extLst>
          </p:cNvPr>
          <p:cNvSpPr>
            <a:spLocks noGrp="1"/>
          </p:cNvSpPr>
          <p:nvPr>
            <p:ph type="body" sz="half" idx="2"/>
          </p:nvPr>
        </p:nvSpPr>
        <p:spPr/>
        <p:txBody>
          <a:bodyPr/>
          <a:lstStyle/>
          <a:p>
            <a:pPr algn="ctr"/>
            <a:endParaRPr lang="de-DE" dirty="0"/>
          </a:p>
          <a:p>
            <a:pPr algn="ctr"/>
            <a:r>
              <a:rPr lang="de-DE" dirty="0">
                <a:solidFill>
                  <a:srgbClr val="002060"/>
                </a:solidFill>
              </a:rPr>
              <a:t>für Kinder aus der rhythmisierten und flexiblen Variante</a:t>
            </a:r>
          </a:p>
          <a:p>
            <a:endParaRPr lang="de-DE" dirty="0"/>
          </a:p>
          <a:p>
            <a:endParaRPr lang="de-DE" dirty="0"/>
          </a:p>
        </p:txBody>
      </p:sp>
      <p:pic>
        <p:nvPicPr>
          <p:cNvPr id="6" name="Grafik 5">
            <a:extLst>
              <a:ext uri="{FF2B5EF4-FFF2-40B4-BE49-F238E27FC236}">
                <a16:creationId xmlns:a16="http://schemas.microsoft.com/office/drawing/2014/main" id="{53A2C8F4-1A95-49FB-84C5-242D4B43866F}"/>
              </a:ext>
            </a:extLst>
          </p:cNvPr>
          <p:cNvPicPr>
            <a:picLocks noChangeAspect="1"/>
          </p:cNvPicPr>
          <p:nvPr/>
        </p:nvPicPr>
        <p:blipFill>
          <a:blip r:embed="rId2"/>
          <a:stretch>
            <a:fillRect/>
          </a:stretch>
        </p:blipFill>
        <p:spPr>
          <a:xfrm>
            <a:off x="839788" y="2999794"/>
            <a:ext cx="3638550" cy="2676525"/>
          </a:xfrm>
          <a:prstGeom prst="rect">
            <a:avLst/>
          </a:prstGeom>
        </p:spPr>
      </p:pic>
      <p:pic>
        <p:nvPicPr>
          <p:cNvPr id="7" name="Inhaltsplatzhalter 6">
            <a:extLst>
              <a:ext uri="{FF2B5EF4-FFF2-40B4-BE49-F238E27FC236}">
                <a16:creationId xmlns:a16="http://schemas.microsoft.com/office/drawing/2014/main" id="{EB85C196-1D06-471F-8461-F3CBDABFBD5E}"/>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47169" y="4166117"/>
            <a:ext cx="1993040" cy="1181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Grafik 7">
            <a:extLst>
              <a:ext uri="{FF2B5EF4-FFF2-40B4-BE49-F238E27FC236}">
                <a16:creationId xmlns:a16="http://schemas.microsoft.com/office/drawing/2014/main" id="{52BBB555-5FF7-426F-8347-9B6C63E0858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908" y="1997578"/>
            <a:ext cx="1574800" cy="1181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Grafik 8">
            <a:extLst>
              <a:ext uri="{FF2B5EF4-FFF2-40B4-BE49-F238E27FC236}">
                <a16:creationId xmlns:a16="http://schemas.microsoft.com/office/drawing/2014/main" id="{B93DD76C-BF10-4E30-A138-7694EC683A6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4120" y="4647911"/>
            <a:ext cx="1851609" cy="13343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a:extLst>
              <a:ext uri="{FF2B5EF4-FFF2-40B4-BE49-F238E27FC236}">
                <a16:creationId xmlns:a16="http://schemas.microsoft.com/office/drawing/2014/main" id="{0EF84F84-0CA7-4C87-A8CA-AE3E938C75F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2512" y="2852159"/>
            <a:ext cx="1780459" cy="14072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Flussdiagramm: Datenträger mit sequenziellem Zugriff 14">
            <a:extLst>
              <a:ext uri="{FF2B5EF4-FFF2-40B4-BE49-F238E27FC236}">
                <a16:creationId xmlns:a16="http://schemas.microsoft.com/office/drawing/2014/main" id="{1DD26DD1-516E-491B-9F60-CC218738ADCB}"/>
              </a:ext>
            </a:extLst>
          </p:cNvPr>
          <p:cNvSpPr/>
          <p:nvPr/>
        </p:nvSpPr>
        <p:spPr>
          <a:xfrm rot="989942" flipH="1">
            <a:off x="8497043" y="1429810"/>
            <a:ext cx="1177531" cy="975112"/>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400" dirty="0">
                <a:solidFill>
                  <a:schemeClr val="accent1">
                    <a:lumMod val="50000"/>
                  </a:schemeClr>
                </a:solidFill>
              </a:rPr>
              <a:t>MINT</a:t>
            </a:r>
          </a:p>
        </p:txBody>
      </p:sp>
      <p:sp>
        <p:nvSpPr>
          <p:cNvPr id="16" name="Flussdiagramm: Datenträger mit sequenziellem Zugriff 15">
            <a:extLst>
              <a:ext uri="{FF2B5EF4-FFF2-40B4-BE49-F238E27FC236}">
                <a16:creationId xmlns:a16="http://schemas.microsoft.com/office/drawing/2014/main" id="{C6008F17-0032-4C14-80B4-8767DA9BFEC3}"/>
              </a:ext>
            </a:extLst>
          </p:cNvPr>
          <p:cNvSpPr/>
          <p:nvPr/>
        </p:nvSpPr>
        <p:spPr>
          <a:xfrm rot="20875166">
            <a:off x="8139481" y="3173367"/>
            <a:ext cx="1240196" cy="872633"/>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100" dirty="0"/>
              <a:t>Musik Reise</a:t>
            </a:r>
          </a:p>
        </p:txBody>
      </p:sp>
      <p:sp>
        <p:nvSpPr>
          <p:cNvPr id="17" name="Flussdiagramm: Datenträger mit sequenziellem Zugriff 16">
            <a:extLst>
              <a:ext uri="{FF2B5EF4-FFF2-40B4-BE49-F238E27FC236}">
                <a16:creationId xmlns:a16="http://schemas.microsoft.com/office/drawing/2014/main" id="{01B8A777-7E0F-4177-91D0-F9DFE05A41E1}"/>
              </a:ext>
            </a:extLst>
          </p:cNvPr>
          <p:cNvSpPr/>
          <p:nvPr/>
        </p:nvSpPr>
        <p:spPr>
          <a:xfrm rot="541449">
            <a:off x="4977800" y="2981194"/>
            <a:ext cx="1515125" cy="1130706"/>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200" dirty="0"/>
              <a:t>Bewegtes Lernen</a:t>
            </a:r>
          </a:p>
        </p:txBody>
      </p:sp>
      <p:sp>
        <p:nvSpPr>
          <p:cNvPr id="18" name="Flussdiagramm: Datenträger mit sequenziellem Zugriff 17">
            <a:extLst>
              <a:ext uri="{FF2B5EF4-FFF2-40B4-BE49-F238E27FC236}">
                <a16:creationId xmlns:a16="http://schemas.microsoft.com/office/drawing/2014/main" id="{E8F41672-29C3-4433-BD88-61EF6F1AC5E1}"/>
              </a:ext>
            </a:extLst>
          </p:cNvPr>
          <p:cNvSpPr/>
          <p:nvPr/>
        </p:nvSpPr>
        <p:spPr>
          <a:xfrm rot="1555189" flipH="1">
            <a:off x="10327446" y="5289189"/>
            <a:ext cx="1481882" cy="963060"/>
          </a:xfrm>
          <a:prstGeom prst="flowChartMagnetic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200" dirty="0"/>
              <a:t>Entspannung</a:t>
            </a:r>
          </a:p>
        </p:txBody>
      </p:sp>
      <p:sp>
        <p:nvSpPr>
          <p:cNvPr id="19" name="Ellipse 18">
            <a:extLst>
              <a:ext uri="{FF2B5EF4-FFF2-40B4-BE49-F238E27FC236}">
                <a16:creationId xmlns:a16="http://schemas.microsoft.com/office/drawing/2014/main" id="{AF30796C-9DBE-49E6-BA2D-95CE3687B24C}"/>
              </a:ext>
            </a:extLst>
          </p:cNvPr>
          <p:cNvSpPr/>
          <p:nvPr/>
        </p:nvSpPr>
        <p:spPr>
          <a:xfrm rot="21048812">
            <a:off x="6015994" y="5572881"/>
            <a:ext cx="1978401" cy="9489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t>Fit am Computer</a:t>
            </a:r>
          </a:p>
        </p:txBody>
      </p:sp>
      <p:sp>
        <p:nvSpPr>
          <p:cNvPr id="20" name="Ellipse 19">
            <a:extLst>
              <a:ext uri="{FF2B5EF4-FFF2-40B4-BE49-F238E27FC236}">
                <a16:creationId xmlns:a16="http://schemas.microsoft.com/office/drawing/2014/main" id="{A1BE19F8-9193-4975-947A-FA91CFE75AC3}"/>
              </a:ext>
            </a:extLst>
          </p:cNvPr>
          <p:cNvSpPr/>
          <p:nvPr/>
        </p:nvSpPr>
        <p:spPr>
          <a:xfrm rot="988492">
            <a:off x="10070827" y="1517340"/>
            <a:ext cx="1780459" cy="85868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200" dirty="0"/>
              <a:t>Kinder - Yoga</a:t>
            </a:r>
          </a:p>
        </p:txBody>
      </p:sp>
      <p:sp>
        <p:nvSpPr>
          <p:cNvPr id="3" name="Foliennummernplatzhalter 2">
            <a:extLst>
              <a:ext uri="{FF2B5EF4-FFF2-40B4-BE49-F238E27FC236}">
                <a16:creationId xmlns:a16="http://schemas.microsoft.com/office/drawing/2014/main" id="{D409F4BC-3534-46CF-9760-06CBCCE8C212}"/>
              </a:ext>
            </a:extLst>
          </p:cNvPr>
          <p:cNvSpPr>
            <a:spLocks noGrp="1"/>
          </p:cNvSpPr>
          <p:nvPr>
            <p:ph type="sldNum" sz="quarter" idx="12"/>
          </p:nvPr>
        </p:nvSpPr>
        <p:spPr/>
        <p:txBody>
          <a:bodyPr/>
          <a:lstStyle/>
          <a:p>
            <a:fld id="{68A3BDE8-BCD1-4559-9937-B1EC632DD020}" type="slidenum">
              <a:rPr lang="de-DE" smtClean="0"/>
              <a:t>7</a:t>
            </a:fld>
            <a:endParaRPr lang="de-DE"/>
          </a:p>
        </p:txBody>
      </p:sp>
      <p:sp>
        <p:nvSpPr>
          <p:cNvPr id="12" name="Pfeil: nach rechts 11">
            <a:extLst>
              <a:ext uri="{FF2B5EF4-FFF2-40B4-BE49-F238E27FC236}">
                <a16:creationId xmlns:a16="http://schemas.microsoft.com/office/drawing/2014/main" id="{FD89A310-1292-4C23-B3AF-3823977D39C7}"/>
              </a:ext>
            </a:extLst>
          </p:cNvPr>
          <p:cNvSpPr/>
          <p:nvPr/>
        </p:nvSpPr>
        <p:spPr>
          <a:xfrm rot="21251116">
            <a:off x="2125724" y="5759213"/>
            <a:ext cx="3235181" cy="1029670"/>
          </a:xfrm>
          <a:prstGeom prst="rightArrow">
            <a:avLst/>
          </a:prstGeom>
          <a:solidFill>
            <a:schemeClr val="accent4">
              <a:lumMod val="40000"/>
              <a:lumOff val="60000"/>
            </a:schemeClr>
          </a:solidFill>
          <a:ln>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sz="1400" dirty="0">
                <a:solidFill>
                  <a:schemeClr val="tx1"/>
                </a:solidFill>
              </a:rPr>
              <a:t>     </a:t>
            </a:r>
            <a:r>
              <a:rPr lang="de-DE" sz="1400" b="1" dirty="0">
                <a:solidFill>
                  <a:schemeClr val="tx1"/>
                </a:solidFill>
              </a:rPr>
              <a:t>Partizipation der Kinder</a:t>
            </a:r>
          </a:p>
          <a:p>
            <a:pPr algn="ctr"/>
            <a:r>
              <a:rPr lang="de-DE" sz="1400" b="1" dirty="0">
                <a:solidFill>
                  <a:srgbClr val="0070C0"/>
                </a:solidFill>
              </a:rPr>
              <a:t>Schule als Lebensort </a:t>
            </a:r>
          </a:p>
        </p:txBody>
      </p:sp>
      <p:pic>
        <p:nvPicPr>
          <p:cNvPr id="5" name="Grafik 4">
            <a:extLst>
              <a:ext uri="{FF2B5EF4-FFF2-40B4-BE49-F238E27FC236}">
                <a16:creationId xmlns:a16="http://schemas.microsoft.com/office/drawing/2014/main" id="{186088A9-C475-4C2E-86BF-336228BC0BA2}"/>
              </a:ext>
            </a:extLst>
          </p:cNvPr>
          <p:cNvPicPr>
            <a:picLocks noChangeAspect="1"/>
          </p:cNvPicPr>
          <p:nvPr/>
        </p:nvPicPr>
        <p:blipFill>
          <a:blip r:embed="rId7"/>
          <a:stretch>
            <a:fillRect/>
          </a:stretch>
        </p:blipFill>
        <p:spPr>
          <a:xfrm>
            <a:off x="2657856" y="314014"/>
            <a:ext cx="6033874" cy="1181099"/>
          </a:xfrm>
          <a:prstGeom prst="rect">
            <a:avLst/>
          </a:prstGeom>
        </p:spPr>
      </p:pic>
      <p:pic>
        <p:nvPicPr>
          <p:cNvPr id="14" name="Grafik 13">
            <a:extLst>
              <a:ext uri="{FF2B5EF4-FFF2-40B4-BE49-F238E27FC236}">
                <a16:creationId xmlns:a16="http://schemas.microsoft.com/office/drawing/2014/main" id="{55BE5ABF-4492-4DB1-BB8B-DA5B149997FD}"/>
              </a:ext>
            </a:extLst>
          </p:cNvPr>
          <p:cNvPicPr>
            <a:picLocks noChangeAspect="1"/>
          </p:cNvPicPr>
          <p:nvPr/>
        </p:nvPicPr>
        <p:blipFill>
          <a:blip r:embed="rId8"/>
          <a:stretch>
            <a:fillRect/>
          </a:stretch>
        </p:blipFill>
        <p:spPr>
          <a:xfrm>
            <a:off x="1034809" y="3840163"/>
            <a:ext cx="3409950" cy="2028825"/>
          </a:xfrm>
          <a:prstGeom prst="rect">
            <a:avLst/>
          </a:prstGeom>
        </p:spPr>
      </p:pic>
    </p:spTree>
    <p:extLst>
      <p:ext uri="{BB962C8B-B14F-4D97-AF65-F5344CB8AC3E}">
        <p14:creationId xmlns:p14="http://schemas.microsoft.com/office/powerpoint/2010/main" val="196413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4">
            <a:extLst>
              <a:ext uri="{FF2B5EF4-FFF2-40B4-BE49-F238E27FC236}">
                <a16:creationId xmlns:a16="http://schemas.microsoft.com/office/drawing/2014/main" id="{28B1C975-5C1F-4CF9-BBCC-17F7158B1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113" y="269996"/>
            <a:ext cx="645387" cy="673859"/>
          </a:xfrm>
          <a:prstGeom prst="rect">
            <a:avLst/>
          </a:prstGeom>
        </p:spPr>
      </p:pic>
      <p:sp>
        <p:nvSpPr>
          <p:cNvPr id="2" name="Titel 1">
            <a:extLst>
              <a:ext uri="{FF2B5EF4-FFF2-40B4-BE49-F238E27FC236}">
                <a16:creationId xmlns:a16="http://schemas.microsoft.com/office/drawing/2014/main" id="{8CE0832F-6ADD-4D43-A9F1-64B8CFC69D5E}"/>
              </a:ext>
            </a:extLst>
          </p:cNvPr>
          <p:cNvSpPr>
            <a:spLocks noGrp="1"/>
          </p:cNvSpPr>
          <p:nvPr>
            <p:ph type="title"/>
          </p:nvPr>
        </p:nvSpPr>
        <p:spPr>
          <a:xfrm>
            <a:off x="838200" y="365126"/>
            <a:ext cx="10515600" cy="591219"/>
          </a:xfrm>
        </p:spPr>
        <p:txBody>
          <a:bodyPr>
            <a:normAutofit fontScale="90000"/>
          </a:bodyPr>
          <a:lstStyle/>
          <a:p>
            <a:pPr algn="ctr"/>
            <a:br>
              <a:rPr lang="de-DE" sz="1200" dirty="0"/>
            </a:br>
            <a:br>
              <a:rPr lang="de-DE" sz="1200" dirty="0"/>
            </a:br>
            <a:br>
              <a:rPr lang="de-DE" sz="1200" dirty="0"/>
            </a:br>
            <a:br>
              <a:rPr lang="de-DE" sz="1200" dirty="0"/>
            </a:br>
            <a:br>
              <a:rPr lang="de-DE" sz="1200" dirty="0"/>
            </a:br>
            <a:r>
              <a:rPr lang="de-DE" sz="1200" dirty="0"/>
              <a:t>Grundschule an der Münchener Straße   &amp; Stadt Ingolstadt als Kooperationspartner</a:t>
            </a:r>
          </a:p>
        </p:txBody>
      </p:sp>
      <p:sp>
        <p:nvSpPr>
          <p:cNvPr id="3" name="Inhaltsplatzhalter 2">
            <a:extLst>
              <a:ext uri="{FF2B5EF4-FFF2-40B4-BE49-F238E27FC236}">
                <a16:creationId xmlns:a16="http://schemas.microsoft.com/office/drawing/2014/main" id="{8F2763A2-6138-4EBC-80A3-838C6A1580EC}"/>
              </a:ext>
            </a:extLst>
          </p:cNvPr>
          <p:cNvSpPr>
            <a:spLocks noGrp="1"/>
          </p:cNvSpPr>
          <p:nvPr>
            <p:ph idx="1"/>
          </p:nvPr>
        </p:nvSpPr>
        <p:spPr>
          <a:xfrm>
            <a:off x="838200" y="1308683"/>
            <a:ext cx="10515600" cy="5279321"/>
          </a:xfrm>
          <a:ln w="38100">
            <a:noFill/>
          </a:ln>
        </p:spPr>
        <p:txBody>
          <a:bodyPr>
            <a:normAutofit/>
          </a:bodyPr>
          <a:lstStyle/>
          <a:p>
            <a:pPr marL="0" indent="0" algn="ctr">
              <a:buNone/>
            </a:pPr>
            <a:r>
              <a:rPr lang="de-DE" sz="2100" b="1" dirty="0"/>
              <a:t>     </a:t>
            </a:r>
            <a:endParaRPr lang="de-DE" sz="1400" dirty="0"/>
          </a:p>
          <a:p>
            <a:pPr marL="0" indent="0">
              <a:buNone/>
            </a:pPr>
            <a:endParaRPr lang="de-DE" sz="1400" dirty="0"/>
          </a:p>
          <a:p>
            <a:pPr marL="0" indent="0">
              <a:buNone/>
            </a:pPr>
            <a:r>
              <a:rPr lang="de-DE" sz="1400" dirty="0"/>
              <a:t>	</a:t>
            </a:r>
          </a:p>
          <a:p>
            <a:pPr marL="0" indent="0">
              <a:buNone/>
            </a:pPr>
            <a:endParaRPr lang="de-DE" sz="1400" dirty="0"/>
          </a:p>
        </p:txBody>
      </p:sp>
      <p:pic>
        <p:nvPicPr>
          <p:cNvPr id="5" name="Grafik 4">
            <a:extLst>
              <a:ext uri="{FF2B5EF4-FFF2-40B4-BE49-F238E27FC236}">
                <a16:creationId xmlns:a16="http://schemas.microsoft.com/office/drawing/2014/main" id="{3BCB533D-48B2-4E50-AEA0-A221494C036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446" y="198898"/>
            <a:ext cx="554111" cy="710537"/>
          </a:xfrm>
          <a:prstGeom prst="rect">
            <a:avLst/>
          </a:prstGeom>
          <a:noFill/>
          <a:ln>
            <a:noFill/>
          </a:ln>
        </p:spPr>
      </p:pic>
      <p:sp>
        <p:nvSpPr>
          <p:cNvPr id="8" name="Rechteck 7">
            <a:extLst>
              <a:ext uri="{FF2B5EF4-FFF2-40B4-BE49-F238E27FC236}">
                <a16:creationId xmlns:a16="http://schemas.microsoft.com/office/drawing/2014/main" id="{03F91C5E-2FBE-4D64-BC48-B1DCE7969779}"/>
              </a:ext>
            </a:extLst>
          </p:cNvPr>
          <p:cNvSpPr/>
          <p:nvPr/>
        </p:nvSpPr>
        <p:spPr>
          <a:xfrm>
            <a:off x="1752600" y="1628151"/>
            <a:ext cx="8686800" cy="52251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n w="0"/>
                <a:solidFill>
                  <a:schemeClr val="tx1"/>
                </a:solidFill>
                <a:effectLst>
                  <a:outerShdw blurRad="38100" dist="19050" dir="2700000" algn="tl" rotWithShape="0">
                    <a:schemeClr val="dk1">
                      <a:alpha val="40000"/>
                    </a:schemeClr>
                  </a:outerShdw>
                </a:effectLst>
              </a:rPr>
              <a:t>Für Eltern stehen 3 Möglichkeiten an unserer Schule zur Verfügung</a:t>
            </a:r>
            <a:endParaRPr lang="de-DE" dirty="0"/>
          </a:p>
        </p:txBody>
      </p:sp>
      <p:sp>
        <p:nvSpPr>
          <p:cNvPr id="9" name="Inhaltsplatzhalter 5">
            <a:extLst>
              <a:ext uri="{FF2B5EF4-FFF2-40B4-BE49-F238E27FC236}">
                <a16:creationId xmlns:a16="http://schemas.microsoft.com/office/drawing/2014/main" id="{1F5A36AB-E253-4F22-9308-9A85CEFC7540}"/>
              </a:ext>
            </a:extLst>
          </p:cNvPr>
          <p:cNvSpPr txBox="1">
            <a:spLocks/>
          </p:cNvSpPr>
          <p:nvPr/>
        </p:nvSpPr>
        <p:spPr>
          <a:xfrm>
            <a:off x="2332653" y="2603146"/>
            <a:ext cx="7287209" cy="31165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dirty="0">
                <a:ln w="0"/>
                <a:solidFill>
                  <a:schemeClr val="tx1"/>
                </a:solidFill>
                <a:effectLst>
                  <a:outerShdw blurRad="38100" dist="19050" dir="2700000" algn="tl" rotWithShape="0">
                    <a:schemeClr val="dk1">
                      <a:alpha val="40000"/>
                    </a:schemeClr>
                  </a:outerShdw>
                </a:effectLst>
              </a:rPr>
              <a:t>3. Variante</a:t>
            </a:r>
          </a:p>
          <a:p>
            <a:pPr marL="0" indent="0" algn="ctr">
              <a:buFont typeface="Arial" panose="020B0604020202020204" pitchFamily="34" charset="0"/>
              <a:buNone/>
            </a:pPr>
            <a:r>
              <a:rPr lang="de-DE" dirty="0">
                <a:ln w="0"/>
                <a:solidFill>
                  <a:schemeClr val="tx1"/>
                </a:solidFill>
                <a:effectLst>
                  <a:outerShdw blurRad="38100" dist="19050" dir="2700000" algn="tl" rotWithShape="0">
                    <a:schemeClr val="dk1">
                      <a:alpha val="40000"/>
                    </a:schemeClr>
                  </a:outerShdw>
                </a:effectLst>
              </a:rPr>
              <a:t>Verlässliche Halbtagsschule </a:t>
            </a:r>
          </a:p>
          <a:p>
            <a:pPr marL="0" indent="0" algn="ctr">
              <a:buFont typeface="Arial" panose="020B0604020202020204" pitchFamily="34" charset="0"/>
              <a:buNone/>
            </a:pPr>
            <a:endParaRPr lang="de-DE" sz="1000" dirty="0">
              <a:ln w="0"/>
              <a:solidFill>
                <a:schemeClr val="tx1"/>
              </a:solidFill>
              <a:effectLst>
                <a:outerShdw blurRad="38100" dist="19050" dir="2700000" algn="tl" rotWithShape="0">
                  <a:schemeClr val="dk1">
                    <a:alpha val="40000"/>
                  </a:schemeClr>
                </a:outerShdw>
              </a:effectLst>
            </a:endParaRPr>
          </a:p>
          <a:p>
            <a:pPr>
              <a:buFont typeface="Wingdings" panose="05000000000000000000" pitchFamily="2" charset="2"/>
              <a:buChar char="v"/>
            </a:pPr>
            <a:r>
              <a:rPr lang="de-DE" dirty="0">
                <a:ln w="0"/>
                <a:solidFill>
                  <a:schemeClr val="tx1"/>
                </a:solidFill>
                <a:effectLst>
                  <a:outerShdw blurRad="38100" dist="19050" dir="2700000" algn="tl" rotWithShape="0">
                    <a:schemeClr val="dk1">
                      <a:alpha val="40000"/>
                    </a:schemeClr>
                  </a:outerShdw>
                </a:effectLst>
              </a:rPr>
              <a:t> ohne weitere Betreuung</a:t>
            </a:r>
          </a:p>
          <a:p>
            <a:pPr>
              <a:buFont typeface="Wingdings" panose="05000000000000000000" pitchFamily="2" charset="2"/>
              <a:buChar char="v"/>
            </a:pPr>
            <a:r>
              <a:rPr lang="de-DE" dirty="0">
                <a:ln w="0"/>
                <a:solidFill>
                  <a:schemeClr val="tx1"/>
                </a:solidFill>
                <a:effectLst>
                  <a:outerShdw blurRad="38100" dist="19050" dir="2700000" algn="tl" rotWithShape="0">
                    <a:schemeClr val="dk1">
                      <a:alpha val="40000"/>
                    </a:schemeClr>
                  </a:outerShdw>
                </a:effectLst>
              </a:rPr>
              <a:t> 24 Grundunterrichtsstunden</a:t>
            </a:r>
          </a:p>
          <a:p>
            <a:pPr>
              <a:buFont typeface="Wingdings" panose="05000000000000000000" pitchFamily="2" charset="2"/>
              <a:buChar char="v"/>
            </a:pPr>
            <a:r>
              <a:rPr lang="de-DE" dirty="0">
                <a:ln w="0"/>
                <a:solidFill>
                  <a:schemeClr val="tx1"/>
                </a:solidFill>
                <a:effectLst>
                  <a:outerShdw blurRad="38100" dist="19050" dir="2700000" algn="tl" rotWithShape="0">
                    <a:schemeClr val="dk1">
                      <a:alpha val="40000"/>
                    </a:schemeClr>
                  </a:outerShdw>
                </a:effectLst>
              </a:rPr>
              <a:t> täglichen Schulende 11.20 Uhr oder 12.15 Uhr </a:t>
            </a:r>
            <a:endParaRPr lang="de-DE" dirty="0"/>
          </a:p>
        </p:txBody>
      </p:sp>
      <p:sp>
        <p:nvSpPr>
          <p:cNvPr id="6" name="Rechteck 5">
            <a:extLst>
              <a:ext uri="{FF2B5EF4-FFF2-40B4-BE49-F238E27FC236}">
                <a16:creationId xmlns:a16="http://schemas.microsoft.com/office/drawing/2014/main" id="{028B4737-38F1-43D3-85BF-A034AF650BD6}"/>
              </a:ext>
            </a:extLst>
          </p:cNvPr>
          <p:cNvSpPr/>
          <p:nvPr/>
        </p:nvSpPr>
        <p:spPr>
          <a:xfrm>
            <a:off x="989045" y="6055567"/>
            <a:ext cx="10161037" cy="522514"/>
          </a:xfrm>
          <a:prstGeom prst="rect">
            <a:avLst/>
          </a:prstGeom>
          <a:solidFill>
            <a:schemeClr val="accent2">
              <a:alpha val="50000"/>
            </a:schemeClr>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dirty="0"/>
              <a:t>Je nach Ihrer Wahl ist die Anmeldung am Schuleinschreibetag verbindlich vorzunehmen!</a:t>
            </a:r>
          </a:p>
        </p:txBody>
      </p:sp>
      <p:sp>
        <p:nvSpPr>
          <p:cNvPr id="7" name="Foliennummernplatzhalter 6">
            <a:extLst>
              <a:ext uri="{FF2B5EF4-FFF2-40B4-BE49-F238E27FC236}">
                <a16:creationId xmlns:a16="http://schemas.microsoft.com/office/drawing/2014/main" id="{C4CC6644-289A-4DC2-BD5C-79D3D9F53021}"/>
              </a:ext>
            </a:extLst>
          </p:cNvPr>
          <p:cNvSpPr>
            <a:spLocks noGrp="1"/>
          </p:cNvSpPr>
          <p:nvPr>
            <p:ph type="sldNum" sz="quarter" idx="12"/>
          </p:nvPr>
        </p:nvSpPr>
        <p:spPr/>
        <p:txBody>
          <a:bodyPr/>
          <a:lstStyle/>
          <a:p>
            <a:fld id="{68A3BDE8-BCD1-4559-9937-B1EC632DD020}" type="slidenum">
              <a:rPr lang="de-DE" smtClean="0"/>
              <a:t>8</a:t>
            </a:fld>
            <a:endParaRPr lang="de-DE"/>
          </a:p>
        </p:txBody>
      </p:sp>
      <p:pic>
        <p:nvPicPr>
          <p:cNvPr id="17" name="Grafik 16">
            <a:extLst>
              <a:ext uri="{FF2B5EF4-FFF2-40B4-BE49-F238E27FC236}">
                <a16:creationId xmlns:a16="http://schemas.microsoft.com/office/drawing/2014/main" id="{7ED3D3B6-52F4-401C-BB80-8F62E03FE379}"/>
              </a:ext>
            </a:extLst>
          </p:cNvPr>
          <p:cNvPicPr>
            <a:picLocks noChangeAspect="1"/>
          </p:cNvPicPr>
          <p:nvPr/>
        </p:nvPicPr>
        <p:blipFill>
          <a:blip r:embed="rId4"/>
          <a:stretch>
            <a:fillRect/>
          </a:stretch>
        </p:blipFill>
        <p:spPr>
          <a:xfrm>
            <a:off x="3901440" y="97180"/>
            <a:ext cx="1811115" cy="812255"/>
          </a:xfrm>
          <a:prstGeom prst="rect">
            <a:avLst/>
          </a:prstGeom>
        </p:spPr>
      </p:pic>
    </p:spTree>
    <p:extLst>
      <p:ext uri="{BB962C8B-B14F-4D97-AF65-F5344CB8AC3E}">
        <p14:creationId xmlns:p14="http://schemas.microsoft.com/office/powerpoint/2010/main" val="784443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A0A5E1E-1D76-498C-AC50-C9C155A797DE}"/>
              </a:ext>
            </a:extLst>
          </p:cNvPr>
          <p:cNvPicPr>
            <a:picLocks noChangeAspect="1"/>
          </p:cNvPicPr>
          <p:nvPr/>
        </p:nvPicPr>
        <p:blipFill rotWithShape="1">
          <a:blip r:embed="rId2"/>
          <a:srcRect l="20281" t="16054" r="4490" b="8847"/>
          <a:stretch/>
        </p:blipFill>
        <p:spPr>
          <a:xfrm>
            <a:off x="494522" y="231149"/>
            <a:ext cx="10954139" cy="6150990"/>
          </a:xfrm>
          <a:prstGeom prst="rect">
            <a:avLst/>
          </a:prstGeom>
        </p:spPr>
      </p:pic>
      <p:pic>
        <p:nvPicPr>
          <p:cNvPr id="4" name="Grafik 3">
            <a:extLst>
              <a:ext uri="{FF2B5EF4-FFF2-40B4-BE49-F238E27FC236}">
                <a16:creationId xmlns:a16="http://schemas.microsoft.com/office/drawing/2014/main" id="{97BCEFA8-A7F5-4749-8523-94252FD7A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094" y="475861"/>
            <a:ext cx="1424768" cy="615821"/>
          </a:xfrm>
          <a:prstGeom prst="rect">
            <a:avLst/>
          </a:prstGeom>
        </p:spPr>
      </p:pic>
      <p:sp>
        <p:nvSpPr>
          <p:cNvPr id="5" name="Foliennummernplatzhalter 4">
            <a:extLst>
              <a:ext uri="{FF2B5EF4-FFF2-40B4-BE49-F238E27FC236}">
                <a16:creationId xmlns:a16="http://schemas.microsoft.com/office/drawing/2014/main" id="{89344C0B-5822-41E4-8AD2-B48DC37C4CE3}"/>
              </a:ext>
            </a:extLst>
          </p:cNvPr>
          <p:cNvSpPr>
            <a:spLocks noGrp="1"/>
          </p:cNvSpPr>
          <p:nvPr>
            <p:ph type="sldNum" sz="quarter" idx="12"/>
          </p:nvPr>
        </p:nvSpPr>
        <p:spPr/>
        <p:txBody>
          <a:bodyPr/>
          <a:lstStyle/>
          <a:p>
            <a:fld id="{68A3BDE8-BCD1-4559-9937-B1EC632DD020}" type="slidenum">
              <a:rPr lang="de-DE" smtClean="0"/>
              <a:t>9</a:t>
            </a:fld>
            <a:endParaRPr lang="de-DE"/>
          </a:p>
        </p:txBody>
      </p:sp>
    </p:spTree>
    <p:extLst>
      <p:ext uri="{BB962C8B-B14F-4D97-AF65-F5344CB8AC3E}">
        <p14:creationId xmlns:p14="http://schemas.microsoft.com/office/powerpoint/2010/main" val="56782847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2478</Words>
  <Application>Microsoft Office PowerPoint</Application>
  <PresentationFormat>Breitbild</PresentationFormat>
  <Paragraphs>536</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Wingdings</vt:lpstr>
      <vt:lpstr>Office</vt:lpstr>
      <vt:lpstr> &amp;    Grundschule an der Münchener Straße   &amp;   Stadt Ingolstadt als Kooperationspartner</vt:lpstr>
      <vt:lpstr>    Grundschule an der Münchener Straße      &amp;    Stadt Ingolstadt als Kooperationspartner</vt:lpstr>
      <vt:lpstr>PowerPoint-Präsentation</vt:lpstr>
      <vt:lpstr>     Grundschule an der Münchener Straße   &amp; Stadt Ingolstadt als Kooperationspartner</vt:lpstr>
      <vt:lpstr>PowerPoint-Präsentation</vt:lpstr>
      <vt:lpstr>     Grundschule an der Münchener Straße   &amp; Stadt Ingolstadt als Kooperationspartner</vt:lpstr>
      <vt:lpstr> Kooperative Angebote</vt:lpstr>
      <vt:lpstr>     Grundschule an der Münchener Straße   &amp; Stadt Ingolstadt als Kooperationspartner</vt:lpstr>
      <vt:lpstr>PowerPoint-Präsentation</vt:lpstr>
      <vt:lpstr>     Grundschule an der Münchener Straße   &amp; Stadt Ingolstadt als Kooperationspartner</vt:lpstr>
      <vt:lpstr>     Grundschule an der Münchener Straße   &amp; Stadt Ingolstadt als Kooperationspartner</vt:lpstr>
      <vt:lpstr>     Grundschule an der Münchener Straße   &amp; Stadt Ingolstadt als Kooperationspartner</vt:lpstr>
      <vt:lpstr>     Grundschule an der Münchener Straße   &amp; Stadt Ingolstadt als Kooperationspartner</vt:lpstr>
      <vt:lpstr>     Grundschule an der Münchener Straße   &amp; Stadt Ingolstadt als Kooperationspartner</vt:lpstr>
      <vt:lpstr>     Grundschule an der Münchener Straße   &amp; Stadt Ingolstadt als Kooperationspartner</vt:lpstr>
      <vt:lpstr>PowerPoint-Präsentation</vt:lpstr>
      <vt:lpstr>PowerPoint-Präsentation</vt:lpstr>
      <vt:lpstr>PowerPoint-Präsentation</vt:lpstr>
      <vt:lpstr>PowerPoint-Präsentation</vt:lpstr>
      <vt:lpstr>     Grundschule an der Münchener Straße   &amp; Stadt Ingolstadt als Kooperationspartner</vt:lpstr>
      <vt:lpstr>     Grundschule an der Münchener Straße   &amp; Stadt Ingolstadt als Kooperationspartner</vt:lpstr>
      <vt:lpstr>PowerPoint-Präsentation</vt:lpstr>
      <vt:lpstr>PowerPoint-Präsentation</vt:lpstr>
      <vt:lpstr>Angebote zum Kennenlernen der Schule </vt:lpstr>
      <vt:lpstr>     Grundschule an der Münchener Straße   &amp; Stadt Ingolstadt als Kooperationspartner</vt:lpstr>
      <vt:lpstr>     Grundschule an der Münchener Straße   &amp; Stadt Ingolstadt als Kooperationspartner</vt:lpstr>
      <vt:lpstr>     Grundschule an der Münchener Straße   &amp; Stadt Ingolstadt als Kooperationspartner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Office Hort Hundertschritt</dc:creator>
  <cp:lastModifiedBy>Office Hort Hundertschritt</cp:lastModifiedBy>
  <cp:revision>384</cp:revision>
  <cp:lastPrinted>2021-02-08T08:01:17Z</cp:lastPrinted>
  <dcterms:created xsi:type="dcterms:W3CDTF">2020-12-18T07:39:59Z</dcterms:created>
  <dcterms:modified xsi:type="dcterms:W3CDTF">2024-01-23T14:14:51Z</dcterms:modified>
</cp:coreProperties>
</file>